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648" r:id="rId2"/>
    <p:sldId id="718" r:id="rId3"/>
    <p:sldId id="722" r:id="rId4"/>
    <p:sldId id="723" r:id="rId5"/>
    <p:sldId id="724" r:id="rId6"/>
    <p:sldId id="712" r:id="rId7"/>
    <p:sldId id="714" r:id="rId8"/>
    <p:sldId id="726" r:id="rId9"/>
    <p:sldId id="702" r:id="rId10"/>
    <p:sldId id="703" r:id="rId11"/>
    <p:sldId id="704" r:id="rId12"/>
    <p:sldId id="705" r:id="rId13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5" autoAdjust="0"/>
    <p:restoredTop sz="92185" autoAdjust="0"/>
  </p:normalViewPr>
  <p:slideViewPr>
    <p:cSldViewPr showGuides="1">
      <p:cViewPr varScale="1">
        <p:scale>
          <a:sx n="75" d="100"/>
          <a:sy n="75" d="100"/>
        </p:scale>
        <p:origin x="-9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BF161-509C-4387-AA21-17EEC98EDB0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EDA6F-5F62-489C-B691-179D3858B1B9}">
      <dgm:prSet phldrT="[Текст]"/>
      <dgm:spPr/>
      <dgm:t>
        <a:bodyPr/>
        <a:lstStyle/>
        <a:p>
          <a:r>
            <a:rPr lang="ru-RU" dirty="0" smtClean="0"/>
            <a:t>Наличие макулатуры </a:t>
          </a:r>
          <a:endParaRPr lang="ru-RU" dirty="0"/>
        </a:p>
      </dgm:t>
    </dgm:pt>
    <dgm:pt modelId="{445A624E-1B50-45A2-9FD6-E6955DB7AEB1}" type="parTrans" cxnId="{605E4EC8-BEDC-4F40-A6FE-036F033D4CB4}">
      <dgm:prSet/>
      <dgm:spPr/>
      <dgm:t>
        <a:bodyPr/>
        <a:lstStyle/>
        <a:p>
          <a:endParaRPr lang="ru-RU"/>
        </a:p>
      </dgm:t>
    </dgm:pt>
    <dgm:pt modelId="{BFEC9D21-FD7B-4EC9-BF9A-84B8ADA68752}" type="sibTrans" cxnId="{605E4EC8-BEDC-4F40-A6FE-036F033D4CB4}">
      <dgm:prSet/>
      <dgm:spPr/>
      <dgm:t>
        <a:bodyPr/>
        <a:lstStyle/>
        <a:p>
          <a:endParaRPr lang="ru-RU"/>
        </a:p>
      </dgm:t>
    </dgm:pt>
    <dgm:pt modelId="{0A62AD3C-C31E-4886-8835-82C7DC0F8BA2}">
      <dgm:prSet phldrT="[Текст]" custT="1"/>
      <dgm:spPr/>
      <dgm:t>
        <a:bodyPr/>
        <a:lstStyle/>
        <a:p>
          <a:r>
            <a:rPr lang="ru-RU" sz="1000" dirty="0" smtClean="0"/>
            <a:t>Возможность  использования потенциала школьников</a:t>
          </a:r>
          <a:endParaRPr lang="ru-RU" sz="1000" dirty="0"/>
        </a:p>
      </dgm:t>
    </dgm:pt>
    <dgm:pt modelId="{359DA44E-AEEA-4D80-98DA-6015E1294E32}" type="parTrans" cxnId="{ACD9CE1F-6A44-4B93-9939-1C6E016C024C}">
      <dgm:prSet/>
      <dgm:spPr/>
      <dgm:t>
        <a:bodyPr/>
        <a:lstStyle/>
        <a:p>
          <a:endParaRPr lang="ru-RU"/>
        </a:p>
      </dgm:t>
    </dgm:pt>
    <dgm:pt modelId="{1A888212-7299-4788-83A9-6170F361DC4F}" type="sibTrans" cxnId="{ACD9CE1F-6A44-4B93-9939-1C6E016C024C}">
      <dgm:prSet/>
      <dgm:spPr/>
      <dgm:t>
        <a:bodyPr/>
        <a:lstStyle/>
        <a:p>
          <a:endParaRPr lang="ru-RU"/>
        </a:p>
      </dgm:t>
    </dgm:pt>
    <dgm:pt modelId="{9E8B020C-5D77-4F80-AF37-B56AC15755E1}">
      <dgm:prSet phldrT="[Текст]" custT="1"/>
      <dgm:spPr/>
      <dgm:t>
        <a:bodyPr/>
        <a:lstStyle/>
        <a:p>
          <a:r>
            <a:rPr lang="ru-RU" sz="1050" dirty="0" smtClean="0"/>
            <a:t>Определены  места сбора макулатуры</a:t>
          </a:r>
          <a:endParaRPr lang="ru-RU" sz="1050" dirty="0"/>
        </a:p>
      </dgm:t>
    </dgm:pt>
    <dgm:pt modelId="{48C5C365-4F38-4F4B-9CAD-B5C3D8A3527E}" type="parTrans" cxnId="{C4D82AEB-8FFB-4517-9DCE-B6A988434E4C}">
      <dgm:prSet/>
      <dgm:spPr/>
      <dgm:t>
        <a:bodyPr/>
        <a:lstStyle/>
        <a:p>
          <a:endParaRPr lang="ru-RU"/>
        </a:p>
      </dgm:t>
    </dgm:pt>
    <dgm:pt modelId="{F8246E28-0145-4C46-9BEE-3CEA50F0FD2F}" type="sibTrans" cxnId="{C4D82AEB-8FFB-4517-9DCE-B6A988434E4C}">
      <dgm:prSet/>
      <dgm:spPr/>
      <dgm:t>
        <a:bodyPr/>
        <a:lstStyle/>
        <a:p>
          <a:endParaRPr lang="ru-RU"/>
        </a:p>
      </dgm:t>
    </dgm:pt>
    <dgm:pt modelId="{DD58DB0B-A12F-4F6F-B99E-5A970F6DD85C}" type="pres">
      <dgm:prSet presAssocID="{8F7BF161-509C-4387-AA21-17EEC98ED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3686C-E0C4-497D-BAD9-64EF229B8309}" type="pres">
      <dgm:prSet presAssocID="{02FEDA6F-5F62-489C-B691-179D3858B1B9}" presName="arrow" presStyleLbl="node1" presStyleIdx="0" presStyleCnt="3" custScaleY="83110" custRadScaleRad="116497" custRadScaleInc="-2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D61DB-4BDA-41C2-B2C0-B900ADD6336E}" type="pres">
      <dgm:prSet presAssocID="{0A62AD3C-C31E-4886-8835-82C7DC0F8BA2}" presName="arrow" presStyleLbl="node1" presStyleIdx="1" presStyleCnt="3" custScaleY="114880" custRadScaleRad="130436" custRadScaleInc="-5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A624E-7A5D-453A-A0FA-7957ECE47895}" type="pres">
      <dgm:prSet presAssocID="{9E8B020C-5D77-4F80-AF37-B56AC15755E1}" presName="arrow" presStyleLbl="node1" presStyleIdx="2" presStyleCnt="3" custScaleY="113717" custRadScaleRad="144853" custRadScaleInc="5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9CE1F-6A44-4B93-9939-1C6E016C024C}" srcId="{8F7BF161-509C-4387-AA21-17EEC98EDB01}" destId="{0A62AD3C-C31E-4886-8835-82C7DC0F8BA2}" srcOrd="1" destOrd="0" parTransId="{359DA44E-AEEA-4D80-98DA-6015E1294E32}" sibTransId="{1A888212-7299-4788-83A9-6170F361DC4F}"/>
    <dgm:cxn modelId="{C4D82AEB-8FFB-4517-9DCE-B6A988434E4C}" srcId="{8F7BF161-509C-4387-AA21-17EEC98EDB01}" destId="{9E8B020C-5D77-4F80-AF37-B56AC15755E1}" srcOrd="2" destOrd="0" parTransId="{48C5C365-4F38-4F4B-9CAD-B5C3D8A3527E}" sibTransId="{F8246E28-0145-4C46-9BEE-3CEA50F0FD2F}"/>
    <dgm:cxn modelId="{42378686-D210-4D59-AB29-4319BA78D938}" type="presOf" srcId="{8F7BF161-509C-4387-AA21-17EEC98EDB01}" destId="{DD58DB0B-A12F-4F6F-B99E-5A970F6DD85C}" srcOrd="0" destOrd="0" presId="urn:microsoft.com/office/officeart/2005/8/layout/arrow5"/>
    <dgm:cxn modelId="{60382F81-53BD-4CFE-A740-912D97D18753}" type="presOf" srcId="{02FEDA6F-5F62-489C-B691-179D3858B1B9}" destId="{36E3686C-E0C4-497D-BAD9-64EF229B8309}" srcOrd="0" destOrd="0" presId="urn:microsoft.com/office/officeart/2005/8/layout/arrow5"/>
    <dgm:cxn modelId="{605E4EC8-BEDC-4F40-A6FE-036F033D4CB4}" srcId="{8F7BF161-509C-4387-AA21-17EEC98EDB01}" destId="{02FEDA6F-5F62-489C-B691-179D3858B1B9}" srcOrd="0" destOrd="0" parTransId="{445A624E-1B50-45A2-9FD6-E6955DB7AEB1}" sibTransId="{BFEC9D21-FD7B-4EC9-BF9A-84B8ADA68752}"/>
    <dgm:cxn modelId="{1E26ABE6-584A-4485-A668-A0A1076841D8}" type="presOf" srcId="{9E8B020C-5D77-4F80-AF37-B56AC15755E1}" destId="{8C8A624E-7A5D-453A-A0FA-7957ECE47895}" srcOrd="0" destOrd="0" presId="urn:microsoft.com/office/officeart/2005/8/layout/arrow5"/>
    <dgm:cxn modelId="{4E4738A4-DA77-4947-BBCE-58C9483A7440}" type="presOf" srcId="{0A62AD3C-C31E-4886-8835-82C7DC0F8BA2}" destId="{249D61DB-4BDA-41C2-B2C0-B900ADD6336E}" srcOrd="0" destOrd="0" presId="urn:microsoft.com/office/officeart/2005/8/layout/arrow5"/>
    <dgm:cxn modelId="{2C296332-4E5C-47C7-AF40-8D0F9513CFF9}" type="presParOf" srcId="{DD58DB0B-A12F-4F6F-B99E-5A970F6DD85C}" destId="{36E3686C-E0C4-497D-BAD9-64EF229B8309}" srcOrd="0" destOrd="0" presId="urn:microsoft.com/office/officeart/2005/8/layout/arrow5"/>
    <dgm:cxn modelId="{F2F3F958-D477-4003-B9BB-BA33CBED552F}" type="presParOf" srcId="{DD58DB0B-A12F-4F6F-B99E-5A970F6DD85C}" destId="{249D61DB-4BDA-41C2-B2C0-B900ADD6336E}" srcOrd="1" destOrd="0" presId="urn:microsoft.com/office/officeart/2005/8/layout/arrow5"/>
    <dgm:cxn modelId="{5FEB79C6-41D9-46F1-963D-E7692098FB9E}" type="presParOf" srcId="{DD58DB0B-A12F-4F6F-B99E-5A970F6DD85C}" destId="{8C8A624E-7A5D-453A-A0FA-7957ECE47895}" srcOrd="2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59393-8F45-4C6B-BF93-548492B06B8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659B83-BD31-40AE-AD81-3EAF44C67B6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3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Коллективно-творческое дело</a:t>
          </a:r>
          <a:endParaRPr lang="ru-RU" sz="13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EA475-55B7-468E-A8B7-EA71713F81FB}" type="parTrans" cxnId="{6B613E01-51C3-4C47-B770-43E34F44E2A8}">
      <dgm:prSet/>
      <dgm:spPr/>
      <dgm:t>
        <a:bodyPr/>
        <a:lstStyle/>
        <a:p>
          <a:endParaRPr lang="ru-RU" sz="1300"/>
        </a:p>
      </dgm:t>
    </dgm:pt>
    <dgm:pt modelId="{2604A4B0-E6D9-4E46-8418-A3DB77224637}" type="sibTrans" cxnId="{6B613E01-51C3-4C47-B770-43E34F44E2A8}">
      <dgm:prSet/>
      <dgm:spPr/>
      <dgm:t>
        <a:bodyPr/>
        <a:lstStyle/>
        <a:p>
          <a:endParaRPr lang="ru-RU" sz="1300"/>
        </a:p>
      </dgm:t>
    </dgm:pt>
    <dgm:pt modelId="{320CC070-2ACE-4F87-99B6-2C502AD88A5C}">
      <dgm:prSet phldrT="[Текст]" custT="1"/>
      <dgm:spPr/>
      <dgm:t>
        <a:bodyPr/>
        <a:lstStyle/>
        <a:p>
          <a:r>
            <a:rPr lang="ru-RU" sz="1300" dirty="0" smtClean="0"/>
            <a:t>Сбор макулатуры в соревновательной форме между классами, школами</a:t>
          </a:r>
          <a:endParaRPr lang="ru-RU" sz="1300" dirty="0"/>
        </a:p>
      </dgm:t>
    </dgm:pt>
    <dgm:pt modelId="{F938718F-A651-4B27-95BB-14601C3A7822}" type="parTrans" cxnId="{9F3962C0-2AF2-49D9-A1D2-04FB2669E69A}">
      <dgm:prSet/>
      <dgm:spPr/>
      <dgm:t>
        <a:bodyPr/>
        <a:lstStyle/>
        <a:p>
          <a:endParaRPr lang="ru-RU" sz="1300"/>
        </a:p>
      </dgm:t>
    </dgm:pt>
    <dgm:pt modelId="{E6CB2A0B-D668-41C7-A2F5-DBD5F58762AF}" type="sibTrans" cxnId="{9F3962C0-2AF2-49D9-A1D2-04FB2669E69A}">
      <dgm:prSet/>
      <dgm:spPr/>
      <dgm:t>
        <a:bodyPr/>
        <a:lstStyle/>
        <a:p>
          <a:endParaRPr lang="ru-RU" sz="1300"/>
        </a:p>
      </dgm:t>
    </dgm:pt>
    <dgm:pt modelId="{DD10172A-F888-48A8-98B4-6DF32B60D1D1}">
      <dgm:prSet phldrT="[Текст]" custT="1"/>
      <dgm:spPr/>
      <dgm:t>
        <a:bodyPr/>
        <a:lstStyle/>
        <a:p>
          <a:r>
            <a:rPr lang="ru-RU" sz="1300" dirty="0" smtClean="0"/>
            <a:t>Поощрение, классов, школ, в первую очередь,  моральное</a:t>
          </a:r>
          <a:endParaRPr lang="ru-RU" sz="1300" dirty="0"/>
        </a:p>
      </dgm:t>
    </dgm:pt>
    <dgm:pt modelId="{A92B4E56-6303-43F6-BF1E-D7466994A7E1}" type="parTrans" cxnId="{4D75C56F-4680-4730-ABC2-B5B689030C1E}">
      <dgm:prSet/>
      <dgm:spPr/>
      <dgm:t>
        <a:bodyPr/>
        <a:lstStyle/>
        <a:p>
          <a:endParaRPr lang="ru-RU" sz="1300"/>
        </a:p>
      </dgm:t>
    </dgm:pt>
    <dgm:pt modelId="{84222F3E-94EF-40F8-B6B2-2EF3DC6928F5}" type="sibTrans" cxnId="{4D75C56F-4680-4730-ABC2-B5B689030C1E}">
      <dgm:prSet/>
      <dgm:spPr/>
      <dgm:t>
        <a:bodyPr/>
        <a:lstStyle/>
        <a:p>
          <a:endParaRPr lang="ru-RU" sz="1300"/>
        </a:p>
      </dgm:t>
    </dgm:pt>
    <dgm:pt modelId="{65F91611-0F6C-4866-B074-5612B13A5980}">
      <dgm:prSet phldrT="[Текст]" custT="1"/>
      <dgm:spPr/>
      <dgm:t>
        <a:bodyPr/>
        <a:lstStyle/>
        <a:p>
          <a:r>
            <a:rPr lang="ru-RU" sz="1300" dirty="0" smtClean="0"/>
            <a:t>Возможность почувствовать значимость собственной деятельности через привлечение к общественно-полезному труду</a:t>
          </a:r>
          <a:endParaRPr lang="ru-RU" sz="1300" dirty="0"/>
        </a:p>
      </dgm:t>
    </dgm:pt>
    <dgm:pt modelId="{D05C0CBB-1B9A-4F82-83A1-8FBC7DAB041F}" type="parTrans" cxnId="{94A74A50-3DBD-4B84-99F5-F694A46343DA}">
      <dgm:prSet/>
      <dgm:spPr/>
      <dgm:t>
        <a:bodyPr/>
        <a:lstStyle/>
        <a:p>
          <a:endParaRPr lang="ru-RU" sz="1300"/>
        </a:p>
      </dgm:t>
    </dgm:pt>
    <dgm:pt modelId="{E3E01E0C-AD52-4C4B-8918-C9452FEBF7B9}" type="sibTrans" cxnId="{94A74A50-3DBD-4B84-99F5-F694A46343DA}">
      <dgm:prSet/>
      <dgm:spPr/>
      <dgm:t>
        <a:bodyPr/>
        <a:lstStyle/>
        <a:p>
          <a:endParaRPr lang="ru-RU" sz="1300"/>
        </a:p>
      </dgm:t>
    </dgm:pt>
    <dgm:pt modelId="{3CD7D7A7-1599-4384-9798-8EC64F45C97A}">
      <dgm:prSet phldrT="[Текст]" custT="1"/>
      <dgm:spPr/>
      <dgm:t>
        <a:bodyPr/>
        <a:lstStyle/>
        <a:p>
          <a:r>
            <a:rPr lang="ru-RU" sz="1300" dirty="0" smtClean="0"/>
            <a:t>Экологическое воспитание (собирать макулатуру – значит беречь природу)</a:t>
          </a:r>
          <a:endParaRPr lang="ru-RU" sz="1300" dirty="0"/>
        </a:p>
      </dgm:t>
    </dgm:pt>
    <dgm:pt modelId="{23E62DD3-0816-4FCC-8F87-3FDD037511FB}" type="parTrans" cxnId="{D30D698D-969C-4D72-9EFD-DA337153A928}">
      <dgm:prSet/>
      <dgm:spPr/>
      <dgm:t>
        <a:bodyPr/>
        <a:lstStyle/>
        <a:p>
          <a:endParaRPr lang="ru-RU" sz="1300"/>
        </a:p>
      </dgm:t>
    </dgm:pt>
    <dgm:pt modelId="{CD4DD6C8-6684-4C28-9974-F0DD8C647D87}" type="sibTrans" cxnId="{D30D698D-969C-4D72-9EFD-DA337153A928}">
      <dgm:prSet/>
      <dgm:spPr/>
      <dgm:t>
        <a:bodyPr/>
        <a:lstStyle/>
        <a:p>
          <a:endParaRPr lang="ru-RU" sz="1300"/>
        </a:p>
      </dgm:t>
    </dgm:pt>
    <dgm:pt modelId="{E02B9F68-260F-4F15-9D9E-E12599F9B433}" type="pres">
      <dgm:prSet presAssocID="{8F459393-8F45-4C6B-BF93-548492B06B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F3783-787E-4815-895F-D8145EF12ADE}" type="pres">
      <dgm:prSet presAssocID="{8F459393-8F45-4C6B-BF93-548492B06B84}" presName="matrix" presStyleCnt="0"/>
      <dgm:spPr/>
    </dgm:pt>
    <dgm:pt modelId="{80EA4B08-A392-4500-94FD-760E8D1A13E4}" type="pres">
      <dgm:prSet presAssocID="{8F459393-8F45-4C6B-BF93-548492B06B84}" presName="tile1" presStyleLbl="node1" presStyleIdx="0" presStyleCnt="4" custLinFactNeighborX="0" custLinFactNeighborY="-4216"/>
      <dgm:spPr/>
      <dgm:t>
        <a:bodyPr/>
        <a:lstStyle/>
        <a:p>
          <a:endParaRPr lang="ru-RU"/>
        </a:p>
      </dgm:t>
    </dgm:pt>
    <dgm:pt modelId="{280755EC-0953-4CFA-A53C-1F76BB8306AD}" type="pres">
      <dgm:prSet presAssocID="{8F459393-8F45-4C6B-BF93-548492B06B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ECD16-839E-4C8B-B0C0-25074AD03C15}" type="pres">
      <dgm:prSet presAssocID="{8F459393-8F45-4C6B-BF93-548492B06B84}" presName="tile2" presStyleLbl="node1" presStyleIdx="1" presStyleCnt="4"/>
      <dgm:spPr/>
      <dgm:t>
        <a:bodyPr/>
        <a:lstStyle/>
        <a:p>
          <a:endParaRPr lang="ru-RU"/>
        </a:p>
      </dgm:t>
    </dgm:pt>
    <dgm:pt modelId="{C7DE0F77-0B91-40CC-8BE5-BD793C54B0E0}" type="pres">
      <dgm:prSet presAssocID="{8F459393-8F45-4C6B-BF93-548492B06B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81AF9-C8A9-4907-8AE1-A661B148F915}" type="pres">
      <dgm:prSet presAssocID="{8F459393-8F45-4C6B-BF93-548492B06B84}" presName="tile3" presStyleLbl="node1" presStyleIdx="2" presStyleCnt="4"/>
      <dgm:spPr/>
      <dgm:t>
        <a:bodyPr/>
        <a:lstStyle/>
        <a:p>
          <a:endParaRPr lang="ru-RU"/>
        </a:p>
      </dgm:t>
    </dgm:pt>
    <dgm:pt modelId="{9CBB75E6-8075-4895-A8E4-D688A627261B}" type="pres">
      <dgm:prSet presAssocID="{8F459393-8F45-4C6B-BF93-548492B06B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72F3F-DBFF-4458-A817-FD64607D6FB6}" type="pres">
      <dgm:prSet presAssocID="{8F459393-8F45-4C6B-BF93-548492B06B84}" presName="tile4" presStyleLbl="node1" presStyleIdx="3" presStyleCnt="4" custLinFactNeighborX="-678" custLinFactNeighborY="1003"/>
      <dgm:spPr/>
      <dgm:t>
        <a:bodyPr/>
        <a:lstStyle/>
        <a:p>
          <a:endParaRPr lang="ru-RU"/>
        </a:p>
      </dgm:t>
    </dgm:pt>
    <dgm:pt modelId="{A79117DE-BFBC-47FB-BD03-5BE7F2ED790F}" type="pres">
      <dgm:prSet presAssocID="{8F459393-8F45-4C6B-BF93-548492B06B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B96F2-178F-4BD2-8710-3BEE7E9FC5C2}" type="pres">
      <dgm:prSet presAssocID="{8F459393-8F45-4C6B-BF93-548492B06B84}" presName="centerTile" presStyleLbl="fgShp" presStyleIdx="0" presStyleCnt="1" custScaleX="124378" custScaleY="1058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962C0-2AF2-49D9-A1D2-04FB2669E69A}" srcId="{D8659B83-BD31-40AE-AD81-3EAF44C67B6A}" destId="{320CC070-2ACE-4F87-99B6-2C502AD88A5C}" srcOrd="0" destOrd="0" parTransId="{F938718F-A651-4B27-95BB-14601C3A7822}" sibTransId="{E6CB2A0B-D668-41C7-A2F5-DBD5F58762AF}"/>
    <dgm:cxn modelId="{942DDDA1-EB1A-406B-8449-4AA802F5E94C}" type="presOf" srcId="{3CD7D7A7-1599-4384-9798-8EC64F45C97A}" destId="{5E072F3F-DBFF-4458-A817-FD64607D6FB6}" srcOrd="0" destOrd="0" presId="urn:microsoft.com/office/officeart/2005/8/layout/matrix1"/>
    <dgm:cxn modelId="{94A74A50-3DBD-4B84-99F5-F694A46343DA}" srcId="{D8659B83-BD31-40AE-AD81-3EAF44C67B6A}" destId="{65F91611-0F6C-4866-B074-5612B13A5980}" srcOrd="2" destOrd="0" parTransId="{D05C0CBB-1B9A-4F82-83A1-8FBC7DAB041F}" sibTransId="{E3E01E0C-AD52-4C4B-8918-C9452FEBF7B9}"/>
    <dgm:cxn modelId="{29B74340-7AC1-440C-A20F-231432BB4B14}" type="presOf" srcId="{8F459393-8F45-4C6B-BF93-548492B06B84}" destId="{E02B9F68-260F-4F15-9D9E-E12599F9B433}" srcOrd="0" destOrd="0" presId="urn:microsoft.com/office/officeart/2005/8/layout/matrix1"/>
    <dgm:cxn modelId="{9BF46A78-F158-4368-8062-153BE043796B}" type="presOf" srcId="{65F91611-0F6C-4866-B074-5612B13A5980}" destId="{9CBB75E6-8075-4895-A8E4-D688A627261B}" srcOrd="1" destOrd="0" presId="urn:microsoft.com/office/officeart/2005/8/layout/matrix1"/>
    <dgm:cxn modelId="{DF088A97-999E-4DAC-BB95-5148F099CA28}" type="presOf" srcId="{DD10172A-F888-48A8-98B4-6DF32B60D1D1}" destId="{53DECD16-839E-4C8B-B0C0-25074AD03C15}" srcOrd="0" destOrd="0" presId="urn:microsoft.com/office/officeart/2005/8/layout/matrix1"/>
    <dgm:cxn modelId="{3416656C-FC85-4B9C-B223-3D57C01A25F9}" type="presOf" srcId="{D8659B83-BD31-40AE-AD81-3EAF44C67B6A}" destId="{842B96F2-178F-4BD2-8710-3BEE7E9FC5C2}" srcOrd="0" destOrd="0" presId="urn:microsoft.com/office/officeart/2005/8/layout/matrix1"/>
    <dgm:cxn modelId="{08EACA90-AEAF-40FA-83D8-E887DF651E0E}" type="presOf" srcId="{320CC070-2ACE-4F87-99B6-2C502AD88A5C}" destId="{80EA4B08-A392-4500-94FD-760E8D1A13E4}" srcOrd="0" destOrd="0" presId="urn:microsoft.com/office/officeart/2005/8/layout/matrix1"/>
    <dgm:cxn modelId="{D30D698D-969C-4D72-9EFD-DA337153A928}" srcId="{D8659B83-BD31-40AE-AD81-3EAF44C67B6A}" destId="{3CD7D7A7-1599-4384-9798-8EC64F45C97A}" srcOrd="3" destOrd="0" parTransId="{23E62DD3-0816-4FCC-8F87-3FDD037511FB}" sibTransId="{CD4DD6C8-6684-4C28-9974-F0DD8C647D87}"/>
    <dgm:cxn modelId="{6B613E01-51C3-4C47-B770-43E34F44E2A8}" srcId="{8F459393-8F45-4C6B-BF93-548492B06B84}" destId="{D8659B83-BD31-40AE-AD81-3EAF44C67B6A}" srcOrd="0" destOrd="0" parTransId="{018EA475-55B7-468E-A8B7-EA71713F81FB}" sibTransId="{2604A4B0-E6D9-4E46-8418-A3DB77224637}"/>
    <dgm:cxn modelId="{E30DC874-4CA6-4E77-861F-8D108859BE51}" type="presOf" srcId="{3CD7D7A7-1599-4384-9798-8EC64F45C97A}" destId="{A79117DE-BFBC-47FB-BD03-5BE7F2ED790F}" srcOrd="1" destOrd="0" presId="urn:microsoft.com/office/officeart/2005/8/layout/matrix1"/>
    <dgm:cxn modelId="{4D75C56F-4680-4730-ABC2-B5B689030C1E}" srcId="{D8659B83-BD31-40AE-AD81-3EAF44C67B6A}" destId="{DD10172A-F888-48A8-98B4-6DF32B60D1D1}" srcOrd="1" destOrd="0" parTransId="{A92B4E56-6303-43F6-BF1E-D7466994A7E1}" sibTransId="{84222F3E-94EF-40F8-B6B2-2EF3DC6928F5}"/>
    <dgm:cxn modelId="{6C7D74FB-143E-4671-99C8-28B2DD5810E7}" type="presOf" srcId="{65F91611-0F6C-4866-B074-5612B13A5980}" destId="{2BC81AF9-C8A9-4907-8AE1-A661B148F915}" srcOrd="0" destOrd="0" presId="urn:microsoft.com/office/officeart/2005/8/layout/matrix1"/>
    <dgm:cxn modelId="{CD571EEE-C975-403B-9D90-CDF5D2555C35}" type="presOf" srcId="{DD10172A-F888-48A8-98B4-6DF32B60D1D1}" destId="{C7DE0F77-0B91-40CC-8BE5-BD793C54B0E0}" srcOrd="1" destOrd="0" presId="urn:microsoft.com/office/officeart/2005/8/layout/matrix1"/>
    <dgm:cxn modelId="{3F1F86D8-E5AE-4BBC-ACE0-E2EA79E67023}" type="presOf" srcId="{320CC070-2ACE-4F87-99B6-2C502AD88A5C}" destId="{280755EC-0953-4CFA-A53C-1F76BB8306AD}" srcOrd="1" destOrd="0" presId="urn:microsoft.com/office/officeart/2005/8/layout/matrix1"/>
    <dgm:cxn modelId="{B811573B-8652-4AE9-AC8B-A0F953897E97}" type="presParOf" srcId="{E02B9F68-260F-4F15-9D9E-E12599F9B433}" destId="{5C8F3783-787E-4815-895F-D8145EF12ADE}" srcOrd="0" destOrd="0" presId="urn:microsoft.com/office/officeart/2005/8/layout/matrix1"/>
    <dgm:cxn modelId="{171594B6-8762-4946-83DD-A1AAF65BFD54}" type="presParOf" srcId="{5C8F3783-787E-4815-895F-D8145EF12ADE}" destId="{80EA4B08-A392-4500-94FD-760E8D1A13E4}" srcOrd="0" destOrd="0" presId="urn:microsoft.com/office/officeart/2005/8/layout/matrix1"/>
    <dgm:cxn modelId="{6A69732E-915C-4597-8684-9C2137183072}" type="presParOf" srcId="{5C8F3783-787E-4815-895F-D8145EF12ADE}" destId="{280755EC-0953-4CFA-A53C-1F76BB8306AD}" srcOrd="1" destOrd="0" presId="urn:microsoft.com/office/officeart/2005/8/layout/matrix1"/>
    <dgm:cxn modelId="{40194CF1-6ADF-48A1-8A47-DCC864E04C5C}" type="presParOf" srcId="{5C8F3783-787E-4815-895F-D8145EF12ADE}" destId="{53DECD16-839E-4C8B-B0C0-25074AD03C15}" srcOrd="2" destOrd="0" presId="urn:microsoft.com/office/officeart/2005/8/layout/matrix1"/>
    <dgm:cxn modelId="{A8FBF8D7-DFBF-4293-AE66-D29D0155D704}" type="presParOf" srcId="{5C8F3783-787E-4815-895F-D8145EF12ADE}" destId="{C7DE0F77-0B91-40CC-8BE5-BD793C54B0E0}" srcOrd="3" destOrd="0" presId="urn:microsoft.com/office/officeart/2005/8/layout/matrix1"/>
    <dgm:cxn modelId="{37B66001-1125-4AC1-AE44-B2FF3F7394E8}" type="presParOf" srcId="{5C8F3783-787E-4815-895F-D8145EF12ADE}" destId="{2BC81AF9-C8A9-4907-8AE1-A661B148F915}" srcOrd="4" destOrd="0" presId="urn:microsoft.com/office/officeart/2005/8/layout/matrix1"/>
    <dgm:cxn modelId="{AF9A5A1A-CA4C-410A-AAD0-40B26B049ABA}" type="presParOf" srcId="{5C8F3783-787E-4815-895F-D8145EF12ADE}" destId="{9CBB75E6-8075-4895-A8E4-D688A627261B}" srcOrd="5" destOrd="0" presId="urn:microsoft.com/office/officeart/2005/8/layout/matrix1"/>
    <dgm:cxn modelId="{156B685C-AC5E-43E2-A50A-12D4EB0BD1AF}" type="presParOf" srcId="{5C8F3783-787E-4815-895F-D8145EF12ADE}" destId="{5E072F3F-DBFF-4458-A817-FD64607D6FB6}" srcOrd="6" destOrd="0" presId="urn:microsoft.com/office/officeart/2005/8/layout/matrix1"/>
    <dgm:cxn modelId="{30ACCD28-FD12-43F5-B21E-758798CD677B}" type="presParOf" srcId="{5C8F3783-787E-4815-895F-D8145EF12ADE}" destId="{A79117DE-BFBC-47FB-BD03-5BE7F2ED790F}" srcOrd="7" destOrd="0" presId="urn:microsoft.com/office/officeart/2005/8/layout/matrix1"/>
    <dgm:cxn modelId="{ACB74D8C-3964-470A-B568-DB1540E0C900}" type="presParOf" srcId="{E02B9F68-260F-4F15-9D9E-E12599F9B433}" destId="{842B96F2-178F-4BD2-8710-3BEE7E9FC5C2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52A33-B729-4F4A-83AA-72A29DD150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9B7AE-C72C-411B-93D7-C2D88B8C64A9}">
      <dgm:prSet phldrT="[Текст]" custT="1"/>
      <dgm:spPr/>
      <dgm:t>
        <a:bodyPr/>
        <a:lstStyle/>
        <a:p>
          <a:pPr algn="just"/>
          <a:r>
            <a:rPr lang="ru-RU" sz="1600" dirty="0" smtClean="0"/>
            <a:t>Сбор  макулатуры  в образовательных учреждениях организован в соревновательной форме</a:t>
          </a:r>
          <a:endParaRPr lang="ru-RU" sz="1600" dirty="0"/>
        </a:p>
      </dgm:t>
    </dgm:pt>
    <dgm:pt modelId="{25AEF090-7BAB-4082-A6FC-FBAF9245333F}" type="parTrans" cxnId="{07E6DE78-EE43-4E04-8246-DC40E31994E9}">
      <dgm:prSet/>
      <dgm:spPr/>
      <dgm:t>
        <a:bodyPr/>
        <a:lstStyle/>
        <a:p>
          <a:endParaRPr lang="ru-RU" sz="1600"/>
        </a:p>
      </dgm:t>
    </dgm:pt>
    <dgm:pt modelId="{8C6EB549-E8CF-4328-9ECA-075EF476407B}" type="sibTrans" cxnId="{07E6DE78-EE43-4E04-8246-DC40E31994E9}">
      <dgm:prSet/>
      <dgm:spPr/>
      <dgm:t>
        <a:bodyPr/>
        <a:lstStyle/>
        <a:p>
          <a:endParaRPr lang="ru-RU" sz="1600"/>
        </a:p>
      </dgm:t>
    </dgm:pt>
    <dgm:pt modelId="{70AF728D-1240-4F7B-A5DF-7025F22CE5E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Для повышения интереса школьников организованы и проведены 4 муниципальных конкурса, выставка-ярмарка изделий из бумаги и вторсырья</a:t>
          </a:r>
        </a:p>
      </dgm:t>
    </dgm:pt>
    <dgm:pt modelId="{1FDE04A3-16D3-4577-A78F-BEFF3E874585}" type="parTrans" cxnId="{9A5C884B-A150-4FA9-93B4-70991B7E996A}">
      <dgm:prSet/>
      <dgm:spPr/>
      <dgm:t>
        <a:bodyPr/>
        <a:lstStyle/>
        <a:p>
          <a:endParaRPr lang="ru-RU" sz="1600"/>
        </a:p>
      </dgm:t>
    </dgm:pt>
    <dgm:pt modelId="{824C54BD-779C-4A22-AEA9-D0AED9075E9B}" type="sibTrans" cxnId="{9A5C884B-A150-4FA9-93B4-70991B7E996A}">
      <dgm:prSet/>
      <dgm:spPr/>
      <dgm:t>
        <a:bodyPr/>
        <a:lstStyle/>
        <a:p>
          <a:endParaRPr lang="ru-RU" sz="1600"/>
        </a:p>
      </dgm:t>
    </dgm:pt>
    <dgm:pt modelId="{DFCFB7A3-3A27-4230-9667-5932EDDFC9FC}">
      <dgm:prSet phldrT="[Текст]" custT="1"/>
      <dgm:spPr/>
      <dgm:t>
        <a:bodyPr/>
        <a:lstStyle/>
        <a:p>
          <a:pPr algn="just"/>
          <a:r>
            <a:rPr lang="ru-RU" sz="1500" dirty="0" smtClean="0"/>
            <a:t>Вырученные средства от сдачи макулатуры будут направлены  на поощрение детей, ландшафтное  благоустройство, укрепление материально-технической базы  образовательных учреждений </a:t>
          </a:r>
          <a:endParaRPr lang="ru-RU" sz="1500" dirty="0"/>
        </a:p>
      </dgm:t>
    </dgm:pt>
    <dgm:pt modelId="{5097C78A-360D-4525-9132-1A5571C531D0}" type="parTrans" cxnId="{FABB4307-19C7-4E69-85F0-BA8A4D2F3DBD}">
      <dgm:prSet/>
      <dgm:spPr/>
      <dgm:t>
        <a:bodyPr/>
        <a:lstStyle/>
        <a:p>
          <a:endParaRPr lang="ru-RU" sz="1600"/>
        </a:p>
      </dgm:t>
    </dgm:pt>
    <dgm:pt modelId="{73793D04-E646-4297-9A21-95545BA3EF33}" type="sibTrans" cxnId="{FABB4307-19C7-4E69-85F0-BA8A4D2F3DBD}">
      <dgm:prSet/>
      <dgm:spPr/>
      <dgm:t>
        <a:bodyPr/>
        <a:lstStyle/>
        <a:p>
          <a:endParaRPr lang="ru-RU" sz="1600"/>
        </a:p>
      </dgm:t>
    </dgm:pt>
    <dgm:pt modelId="{D1AC068C-CCC7-428A-A56D-CDF674EE3D10}">
      <dgm:prSet phldrT="[Текст]" custT="1"/>
      <dgm:spPr/>
      <dgm:t>
        <a:bodyPr/>
        <a:lstStyle/>
        <a:p>
          <a:pPr algn="just"/>
          <a:r>
            <a:rPr lang="ru-RU" sz="1600" dirty="0" smtClean="0"/>
            <a:t>Организовано информирование о результатах сбора макулатуры  по классам, школам, дошкольным учреждениям </a:t>
          </a:r>
          <a:r>
            <a:rPr lang="ru-RU" sz="1600" smtClean="0"/>
            <a:t>городского округа</a:t>
          </a:r>
          <a:endParaRPr lang="ru-RU" sz="1600" dirty="0"/>
        </a:p>
      </dgm:t>
    </dgm:pt>
    <dgm:pt modelId="{62FE034B-BFBA-4D13-8CDF-A1C842296842}" type="parTrans" cxnId="{E84F052D-08D0-482B-9350-FF6004268ECE}">
      <dgm:prSet/>
      <dgm:spPr/>
      <dgm:t>
        <a:bodyPr/>
        <a:lstStyle/>
        <a:p>
          <a:endParaRPr lang="ru-RU"/>
        </a:p>
      </dgm:t>
    </dgm:pt>
    <dgm:pt modelId="{6E2945D7-75F4-4CC7-B0AF-20DAF062012E}" type="sibTrans" cxnId="{E84F052D-08D0-482B-9350-FF6004268ECE}">
      <dgm:prSet/>
      <dgm:spPr/>
      <dgm:t>
        <a:bodyPr/>
        <a:lstStyle/>
        <a:p>
          <a:endParaRPr lang="ru-RU"/>
        </a:p>
      </dgm:t>
    </dgm:pt>
    <dgm:pt modelId="{930CEF64-7F15-40FE-B163-6A3AB0D41ED9}">
      <dgm:prSet phldrT="[Текст]" custT="1"/>
      <dgm:spPr/>
      <dgm:t>
        <a:bodyPr/>
        <a:lstStyle/>
        <a:p>
          <a:pPr algn="just"/>
          <a:r>
            <a:rPr lang="ru-RU" sz="1600" dirty="0" smtClean="0"/>
            <a:t>В организацию  сбора макулатуры  вовлечены  не менее 80 % детей  и их родителей всех образовательных учреждений Губкинского городского округа</a:t>
          </a:r>
          <a:endParaRPr lang="ru-RU" sz="1600" dirty="0"/>
        </a:p>
      </dgm:t>
    </dgm:pt>
    <dgm:pt modelId="{80963199-502D-48B4-B73D-88962DC3544E}" type="parTrans" cxnId="{E0BF437D-05DE-43AC-AF65-880C7B34CB6A}">
      <dgm:prSet/>
      <dgm:spPr/>
      <dgm:t>
        <a:bodyPr/>
        <a:lstStyle/>
        <a:p>
          <a:endParaRPr lang="ru-RU"/>
        </a:p>
      </dgm:t>
    </dgm:pt>
    <dgm:pt modelId="{6E68E3A8-B915-42A3-9A97-DF1EAD89BA69}" type="sibTrans" cxnId="{E0BF437D-05DE-43AC-AF65-880C7B34CB6A}">
      <dgm:prSet/>
      <dgm:spPr/>
      <dgm:t>
        <a:bodyPr/>
        <a:lstStyle/>
        <a:p>
          <a:endParaRPr lang="ru-RU"/>
        </a:p>
      </dgm:t>
    </dgm:pt>
    <dgm:pt modelId="{004AD6B7-55F1-4E8C-9742-26379C66E30A}" type="pres">
      <dgm:prSet presAssocID="{78652A33-B729-4F4A-83AA-72A29DD150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7C5E7-C924-44D9-8BFD-16D286018A79}" type="pres">
      <dgm:prSet presAssocID="{AEE9B7AE-C72C-411B-93D7-C2D88B8C64A9}" presName="parentLin" presStyleCnt="0"/>
      <dgm:spPr/>
    </dgm:pt>
    <dgm:pt modelId="{229DF34E-2BBA-4310-8048-5DA86AB49128}" type="pres">
      <dgm:prSet presAssocID="{AEE9B7AE-C72C-411B-93D7-C2D88B8C64A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F2C67B6-7BF1-41C2-8C37-467B8C236891}" type="pres">
      <dgm:prSet presAssocID="{AEE9B7AE-C72C-411B-93D7-C2D88B8C64A9}" presName="parentText" presStyleLbl="node1" presStyleIdx="0" presStyleCnt="5" custLinFactNeighborX="-3290" custLinFactNeighborY="4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179AD-0AE3-43D9-91AF-B46439BAA734}" type="pres">
      <dgm:prSet presAssocID="{AEE9B7AE-C72C-411B-93D7-C2D88B8C64A9}" presName="negativeSpace" presStyleCnt="0"/>
      <dgm:spPr/>
    </dgm:pt>
    <dgm:pt modelId="{C8995342-4EA3-4864-8D22-E6909B03BA9D}" type="pres">
      <dgm:prSet presAssocID="{AEE9B7AE-C72C-411B-93D7-C2D88B8C64A9}" presName="childText" presStyleLbl="conFgAcc1" presStyleIdx="0" presStyleCnt="5">
        <dgm:presLayoutVars>
          <dgm:bulletEnabled val="1"/>
        </dgm:presLayoutVars>
      </dgm:prSet>
      <dgm:spPr/>
    </dgm:pt>
    <dgm:pt modelId="{DEADFBED-FCF6-4FBB-8971-1FF1C7F4C6A0}" type="pres">
      <dgm:prSet presAssocID="{8C6EB549-E8CF-4328-9ECA-075EF476407B}" presName="spaceBetweenRectangles" presStyleCnt="0"/>
      <dgm:spPr/>
    </dgm:pt>
    <dgm:pt modelId="{C6FACE45-3BA7-46CB-BDC4-915815407B47}" type="pres">
      <dgm:prSet presAssocID="{930CEF64-7F15-40FE-B163-6A3AB0D41ED9}" presName="parentLin" presStyleCnt="0"/>
      <dgm:spPr/>
    </dgm:pt>
    <dgm:pt modelId="{296C5463-FD4D-4068-929F-E5E1E4B410DD}" type="pres">
      <dgm:prSet presAssocID="{930CEF64-7F15-40FE-B163-6A3AB0D41ED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7C85914-9B9F-4A22-A40D-FA6D98A10CD9}" type="pres">
      <dgm:prSet presAssocID="{930CEF64-7F15-40FE-B163-6A3AB0D41ED9}" presName="parentText" presStyleLbl="node1" presStyleIdx="1" presStyleCnt="5" custScaleY="178065" custLinFactNeighborX="6454" custLinFactNeighborY="-3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1B19A-6022-41D9-9909-4DF74BEB29DC}" type="pres">
      <dgm:prSet presAssocID="{930CEF64-7F15-40FE-B163-6A3AB0D41ED9}" presName="negativeSpace" presStyleCnt="0"/>
      <dgm:spPr/>
    </dgm:pt>
    <dgm:pt modelId="{80AEB075-0CE2-402F-9E57-243EFAD3D03A}" type="pres">
      <dgm:prSet presAssocID="{930CEF64-7F15-40FE-B163-6A3AB0D41ED9}" presName="childText" presStyleLbl="conFgAcc1" presStyleIdx="1" presStyleCnt="5">
        <dgm:presLayoutVars>
          <dgm:bulletEnabled val="1"/>
        </dgm:presLayoutVars>
      </dgm:prSet>
      <dgm:spPr/>
    </dgm:pt>
    <dgm:pt modelId="{94DE3423-8937-45FA-834A-D3094D1C7CDE}" type="pres">
      <dgm:prSet presAssocID="{6E68E3A8-B915-42A3-9A97-DF1EAD89BA69}" presName="spaceBetweenRectangles" presStyleCnt="0"/>
      <dgm:spPr/>
    </dgm:pt>
    <dgm:pt modelId="{55341A29-E6C8-4E0B-A699-867C89A55C12}" type="pres">
      <dgm:prSet presAssocID="{70AF728D-1240-4F7B-A5DF-7025F22CE5E6}" presName="parentLin" presStyleCnt="0"/>
      <dgm:spPr/>
    </dgm:pt>
    <dgm:pt modelId="{238BE716-60BF-42A6-8111-74F2BBD35DAC}" type="pres">
      <dgm:prSet presAssocID="{70AF728D-1240-4F7B-A5DF-7025F22CE5E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B55F182-C677-4864-B85A-89B50B4AF958}" type="pres">
      <dgm:prSet presAssocID="{70AF728D-1240-4F7B-A5DF-7025F22CE5E6}" presName="parentText" presStyleLbl="node1" presStyleIdx="2" presStyleCnt="5" custScaleY="153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6F66F-5F7F-46FC-B06E-3CB03122B405}" type="pres">
      <dgm:prSet presAssocID="{70AF728D-1240-4F7B-A5DF-7025F22CE5E6}" presName="negativeSpace" presStyleCnt="0"/>
      <dgm:spPr/>
    </dgm:pt>
    <dgm:pt modelId="{C1683D62-DF87-4C66-BFC0-C6AE7A3F76BB}" type="pres">
      <dgm:prSet presAssocID="{70AF728D-1240-4F7B-A5DF-7025F22CE5E6}" presName="childText" presStyleLbl="conFgAcc1" presStyleIdx="2" presStyleCnt="5">
        <dgm:presLayoutVars>
          <dgm:bulletEnabled val="1"/>
        </dgm:presLayoutVars>
      </dgm:prSet>
      <dgm:spPr/>
    </dgm:pt>
    <dgm:pt modelId="{DEC2D146-11D6-4445-806C-4A11C3A7A2D4}" type="pres">
      <dgm:prSet presAssocID="{824C54BD-779C-4A22-AEA9-D0AED9075E9B}" presName="spaceBetweenRectangles" presStyleCnt="0"/>
      <dgm:spPr/>
    </dgm:pt>
    <dgm:pt modelId="{360D8202-E78A-4C78-B2DC-823D5368D42F}" type="pres">
      <dgm:prSet presAssocID="{DFCFB7A3-3A27-4230-9667-5932EDDFC9FC}" presName="parentLin" presStyleCnt="0"/>
      <dgm:spPr/>
    </dgm:pt>
    <dgm:pt modelId="{DE9D895D-9CF1-4331-832E-BE296792DDC6}" type="pres">
      <dgm:prSet presAssocID="{DFCFB7A3-3A27-4230-9667-5932EDDFC9F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8B3834D-E152-45E2-B990-BE12B1D62D0D}" type="pres">
      <dgm:prSet presAssocID="{DFCFB7A3-3A27-4230-9667-5932EDDFC9FC}" presName="parentText" presStyleLbl="node1" presStyleIdx="3" presStyleCnt="5" custScaleY="185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9471C-CE84-4BDD-8CB4-545AB4DA3825}" type="pres">
      <dgm:prSet presAssocID="{DFCFB7A3-3A27-4230-9667-5932EDDFC9FC}" presName="negativeSpace" presStyleCnt="0"/>
      <dgm:spPr/>
    </dgm:pt>
    <dgm:pt modelId="{B5881A44-D2FC-4BA1-BD53-0752BC6DFEF6}" type="pres">
      <dgm:prSet presAssocID="{DFCFB7A3-3A27-4230-9667-5932EDDFC9FC}" presName="childText" presStyleLbl="conFgAcc1" presStyleIdx="3" presStyleCnt="5">
        <dgm:presLayoutVars>
          <dgm:bulletEnabled val="1"/>
        </dgm:presLayoutVars>
      </dgm:prSet>
      <dgm:spPr/>
    </dgm:pt>
    <dgm:pt modelId="{A45AD6DD-9801-4990-89BD-0826E01368F6}" type="pres">
      <dgm:prSet presAssocID="{73793D04-E646-4297-9A21-95545BA3EF33}" presName="spaceBetweenRectangles" presStyleCnt="0"/>
      <dgm:spPr/>
    </dgm:pt>
    <dgm:pt modelId="{6F60F5F9-ECB0-4324-8DFA-6010E148FA8F}" type="pres">
      <dgm:prSet presAssocID="{D1AC068C-CCC7-428A-A56D-CDF674EE3D10}" presName="parentLin" presStyleCnt="0"/>
      <dgm:spPr/>
    </dgm:pt>
    <dgm:pt modelId="{DF1F8159-4DB6-48B8-B8C1-8DFF75EDC9E7}" type="pres">
      <dgm:prSet presAssocID="{D1AC068C-CCC7-428A-A56D-CDF674EE3D1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9FEC436-676C-40D3-904E-FE6B1907099B}" type="pres">
      <dgm:prSet presAssocID="{D1AC068C-CCC7-428A-A56D-CDF674EE3D10}" presName="parentText" presStyleLbl="node1" presStyleIdx="4" presStyleCnt="5" custScaleY="123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A6D35-64DC-4824-B1E5-6868A12E73AD}" type="pres">
      <dgm:prSet presAssocID="{D1AC068C-CCC7-428A-A56D-CDF674EE3D10}" presName="negativeSpace" presStyleCnt="0"/>
      <dgm:spPr/>
    </dgm:pt>
    <dgm:pt modelId="{004005C1-BF29-4FD9-8618-8E9A80CBA442}" type="pres">
      <dgm:prSet presAssocID="{D1AC068C-CCC7-428A-A56D-CDF674EE3D1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B9D18F0-528D-45F8-AC18-49977AC7074F}" type="presOf" srcId="{70AF728D-1240-4F7B-A5DF-7025F22CE5E6}" destId="{7B55F182-C677-4864-B85A-89B50B4AF958}" srcOrd="1" destOrd="0" presId="urn:microsoft.com/office/officeart/2005/8/layout/list1"/>
    <dgm:cxn modelId="{FABB4307-19C7-4E69-85F0-BA8A4D2F3DBD}" srcId="{78652A33-B729-4F4A-83AA-72A29DD150C8}" destId="{DFCFB7A3-3A27-4230-9667-5932EDDFC9FC}" srcOrd="3" destOrd="0" parTransId="{5097C78A-360D-4525-9132-1A5571C531D0}" sibTransId="{73793D04-E646-4297-9A21-95545BA3EF33}"/>
    <dgm:cxn modelId="{B1FE3D47-ED4E-417D-AC4C-C86D5CA27BBC}" type="presOf" srcId="{930CEF64-7F15-40FE-B163-6A3AB0D41ED9}" destId="{296C5463-FD4D-4068-929F-E5E1E4B410DD}" srcOrd="0" destOrd="0" presId="urn:microsoft.com/office/officeart/2005/8/layout/list1"/>
    <dgm:cxn modelId="{BE813729-35FE-48F4-AB92-85D3C9E2F312}" type="presOf" srcId="{DFCFB7A3-3A27-4230-9667-5932EDDFC9FC}" destId="{DE9D895D-9CF1-4331-832E-BE296792DDC6}" srcOrd="0" destOrd="0" presId="urn:microsoft.com/office/officeart/2005/8/layout/list1"/>
    <dgm:cxn modelId="{747A1441-3909-465E-B28F-36973DF5D15F}" type="presOf" srcId="{AEE9B7AE-C72C-411B-93D7-C2D88B8C64A9}" destId="{CF2C67B6-7BF1-41C2-8C37-467B8C236891}" srcOrd="1" destOrd="0" presId="urn:microsoft.com/office/officeart/2005/8/layout/list1"/>
    <dgm:cxn modelId="{D9B19239-A448-4DF1-9382-68E002122771}" type="presOf" srcId="{AEE9B7AE-C72C-411B-93D7-C2D88B8C64A9}" destId="{229DF34E-2BBA-4310-8048-5DA86AB49128}" srcOrd="0" destOrd="0" presId="urn:microsoft.com/office/officeart/2005/8/layout/list1"/>
    <dgm:cxn modelId="{D1877D2D-9C5F-4793-AE80-3A5AE4984A88}" type="presOf" srcId="{78652A33-B729-4F4A-83AA-72A29DD150C8}" destId="{004AD6B7-55F1-4E8C-9742-26379C66E30A}" srcOrd="0" destOrd="0" presId="urn:microsoft.com/office/officeart/2005/8/layout/list1"/>
    <dgm:cxn modelId="{9A5C884B-A150-4FA9-93B4-70991B7E996A}" srcId="{78652A33-B729-4F4A-83AA-72A29DD150C8}" destId="{70AF728D-1240-4F7B-A5DF-7025F22CE5E6}" srcOrd="2" destOrd="0" parTransId="{1FDE04A3-16D3-4577-A78F-BEFF3E874585}" sibTransId="{824C54BD-779C-4A22-AEA9-D0AED9075E9B}"/>
    <dgm:cxn modelId="{E84F052D-08D0-482B-9350-FF6004268ECE}" srcId="{78652A33-B729-4F4A-83AA-72A29DD150C8}" destId="{D1AC068C-CCC7-428A-A56D-CDF674EE3D10}" srcOrd="4" destOrd="0" parTransId="{62FE034B-BFBA-4D13-8CDF-A1C842296842}" sibTransId="{6E2945D7-75F4-4CC7-B0AF-20DAF062012E}"/>
    <dgm:cxn modelId="{67D1407A-4A17-45F7-868D-0AA5C399510F}" type="presOf" srcId="{70AF728D-1240-4F7B-A5DF-7025F22CE5E6}" destId="{238BE716-60BF-42A6-8111-74F2BBD35DAC}" srcOrd="0" destOrd="0" presId="urn:microsoft.com/office/officeart/2005/8/layout/list1"/>
    <dgm:cxn modelId="{1AF0388E-67C4-443E-9174-2582FC22A346}" type="presOf" srcId="{DFCFB7A3-3A27-4230-9667-5932EDDFC9FC}" destId="{18B3834D-E152-45E2-B990-BE12B1D62D0D}" srcOrd="1" destOrd="0" presId="urn:microsoft.com/office/officeart/2005/8/layout/list1"/>
    <dgm:cxn modelId="{E0BF437D-05DE-43AC-AF65-880C7B34CB6A}" srcId="{78652A33-B729-4F4A-83AA-72A29DD150C8}" destId="{930CEF64-7F15-40FE-B163-6A3AB0D41ED9}" srcOrd="1" destOrd="0" parTransId="{80963199-502D-48B4-B73D-88962DC3544E}" sibTransId="{6E68E3A8-B915-42A3-9A97-DF1EAD89BA69}"/>
    <dgm:cxn modelId="{07E6DE78-EE43-4E04-8246-DC40E31994E9}" srcId="{78652A33-B729-4F4A-83AA-72A29DD150C8}" destId="{AEE9B7AE-C72C-411B-93D7-C2D88B8C64A9}" srcOrd="0" destOrd="0" parTransId="{25AEF090-7BAB-4082-A6FC-FBAF9245333F}" sibTransId="{8C6EB549-E8CF-4328-9ECA-075EF476407B}"/>
    <dgm:cxn modelId="{E340F566-CBFC-4A2A-8281-BF4A327C9CF8}" type="presOf" srcId="{D1AC068C-CCC7-428A-A56D-CDF674EE3D10}" destId="{DF1F8159-4DB6-48B8-B8C1-8DFF75EDC9E7}" srcOrd="0" destOrd="0" presId="urn:microsoft.com/office/officeart/2005/8/layout/list1"/>
    <dgm:cxn modelId="{4418480D-9A7B-4458-B850-6AC999F77781}" type="presOf" srcId="{930CEF64-7F15-40FE-B163-6A3AB0D41ED9}" destId="{37C85914-9B9F-4A22-A40D-FA6D98A10CD9}" srcOrd="1" destOrd="0" presId="urn:microsoft.com/office/officeart/2005/8/layout/list1"/>
    <dgm:cxn modelId="{42AE020E-C7D5-4B86-9812-CEF03EABBA1A}" type="presOf" srcId="{D1AC068C-CCC7-428A-A56D-CDF674EE3D10}" destId="{49FEC436-676C-40D3-904E-FE6B1907099B}" srcOrd="1" destOrd="0" presId="urn:microsoft.com/office/officeart/2005/8/layout/list1"/>
    <dgm:cxn modelId="{B797393D-7D6A-4896-9A47-4EE2160C5657}" type="presParOf" srcId="{004AD6B7-55F1-4E8C-9742-26379C66E30A}" destId="{EE37C5E7-C924-44D9-8BFD-16D286018A79}" srcOrd="0" destOrd="0" presId="urn:microsoft.com/office/officeart/2005/8/layout/list1"/>
    <dgm:cxn modelId="{E0404D5C-1DA0-4D6A-A9A5-4E030B241CB3}" type="presParOf" srcId="{EE37C5E7-C924-44D9-8BFD-16D286018A79}" destId="{229DF34E-2BBA-4310-8048-5DA86AB49128}" srcOrd="0" destOrd="0" presId="urn:microsoft.com/office/officeart/2005/8/layout/list1"/>
    <dgm:cxn modelId="{45067B7E-8925-4840-8F49-33062CFD42B4}" type="presParOf" srcId="{EE37C5E7-C924-44D9-8BFD-16D286018A79}" destId="{CF2C67B6-7BF1-41C2-8C37-467B8C236891}" srcOrd="1" destOrd="0" presId="urn:microsoft.com/office/officeart/2005/8/layout/list1"/>
    <dgm:cxn modelId="{46B90666-C778-4035-9E30-302D5C7FB5B5}" type="presParOf" srcId="{004AD6B7-55F1-4E8C-9742-26379C66E30A}" destId="{173179AD-0AE3-43D9-91AF-B46439BAA734}" srcOrd="1" destOrd="0" presId="urn:microsoft.com/office/officeart/2005/8/layout/list1"/>
    <dgm:cxn modelId="{C5ECB0D2-766E-4F05-B2AE-B5031A31F137}" type="presParOf" srcId="{004AD6B7-55F1-4E8C-9742-26379C66E30A}" destId="{C8995342-4EA3-4864-8D22-E6909B03BA9D}" srcOrd="2" destOrd="0" presId="urn:microsoft.com/office/officeart/2005/8/layout/list1"/>
    <dgm:cxn modelId="{C7B42E01-B91D-4E52-9048-993DFA27624A}" type="presParOf" srcId="{004AD6B7-55F1-4E8C-9742-26379C66E30A}" destId="{DEADFBED-FCF6-4FBB-8971-1FF1C7F4C6A0}" srcOrd="3" destOrd="0" presId="urn:microsoft.com/office/officeart/2005/8/layout/list1"/>
    <dgm:cxn modelId="{AE12B75B-64F0-4DD7-8F36-2B26A78464FF}" type="presParOf" srcId="{004AD6B7-55F1-4E8C-9742-26379C66E30A}" destId="{C6FACE45-3BA7-46CB-BDC4-915815407B47}" srcOrd="4" destOrd="0" presId="urn:microsoft.com/office/officeart/2005/8/layout/list1"/>
    <dgm:cxn modelId="{81542D23-52E9-4F63-B4B5-64050AA77FF4}" type="presParOf" srcId="{C6FACE45-3BA7-46CB-BDC4-915815407B47}" destId="{296C5463-FD4D-4068-929F-E5E1E4B410DD}" srcOrd="0" destOrd="0" presId="urn:microsoft.com/office/officeart/2005/8/layout/list1"/>
    <dgm:cxn modelId="{FE41A7A9-8E24-4A51-B81C-36E3DC157D27}" type="presParOf" srcId="{C6FACE45-3BA7-46CB-BDC4-915815407B47}" destId="{37C85914-9B9F-4A22-A40D-FA6D98A10CD9}" srcOrd="1" destOrd="0" presId="urn:microsoft.com/office/officeart/2005/8/layout/list1"/>
    <dgm:cxn modelId="{EF0B9624-E44A-4393-A1C4-E77C8755D65B}" type="presParOf" srcId="{004AD6B7-55F1-4E8C-9742-26379C66E30A}" destId="{D2E1B19A-6022-41D9-9909-4DF74BEB29DC}" srcOrd="5" destOrd="0" presId="urn:microsoft.com/office/officeart/2005/8/layout/list1"/>
    <dgm:cxn modelId="{122D59F1-B256-4F90-96F6-C493A7A1D43D}" type="presParOf" srcId="{004AD6B7-55F1-4E8C-9742-26379C66E30A}" destId="{80AEB075-0CE2-402F-9E57-243EFAD3D03A}" srcOrd="6" destOrd="0" presId="urn:microsoft.com/office/officeart/2005/8/layout/list1"/>
    <dgm:cxn modelId="{C316793B-D84C-4E3C-8AB8-7808BD82F7BA}" type="presParOf" srcId="{004AD6B7-55F1-4E8C-9742-26379C66E30A}" destId="{94DE3423-8937-45FA-834A-D3094D1C7CDE}" srcOrd="7" destOrd="0" presId="urn:microsoft.com/office/officeart/2005/8/layout/list1"/>
    <dgm:cxn modelId="{18AC10A6-F671-468A-B253-9ED7CC49CB5F}" type="presParOf" srcId="{004AD6B7-55F1-4E8C-9742-26379C66E30A}" destId="{55341A29-E6C8-4E0B-A699-867C89A55C12}" srcOrd="8" destOrd="0" presId="urn:microsoft.com/office/officeart/2005/8/layout/list1"/>
    <dgm:cxn modelId="{93AAE12E-F976-476F-928F-2836A19D93DD}" type="presParOf" srcId="{55341A29-E6C8-4E0B-A699-867C89A55C12}" destId="{238BE716-60BF-42A6-8111-74F2BBD35DAC}" srcOrd="0" destOrd="0" presId="urn:microsoft.com/office/officeart/2005/8/layout/list1"/>
    <dgm:cxn modelId="{84F11862-23BE-4F1A-87F5-786427A36DB9}" type="presParOf" srcId="{55341A29-E6C8-4E0B-A699-867C89A55C12}" destId="{7B55F182-C677-4864-B85A-89B50B4AF958}" srcOrd="1" destOrd="0" presId="urn:microsoft.com/office/officeart/2005/8/layout/list1"/>
    <dgm:cxn modelId="{A901C403-ED56-4272-B5C8-8453E08B6341}" type="presParOf" srcId="{004AD6B7-55F1-4E8C-9742-26379C66E30A}" destId="{B4B6F66F-5F7F-46FC-B06E-3CB03122B405}" srcOrd="9" destOrd="0" presId="urn:microsoft.com/office/officeart/2005/8/layout/list1"/>
    <dgm:cxn modelId="{E20B99E9-5BDB-452E-9155-CC64686D8143}" type="presParOf" srcId="{004AD6B7-55F1-4E8C-9742-26379C66E30A}" destId="{C1683D62-DF87-4C66-BFC0-C6AE7A3F76BB}" srcOrd="10" destOrd="0" presId="urn:microsoft.com/office/officeart/2005/8/layout/list1"/>
    <dgm:cxn modelId="{A35E7C60-EA50-4277-A3E0-45A91DC33862}" type="presParOf" srcId="{004AD6B7-55F1-4E8C-9742-26379C66E30A}" destId="{DEC2D146-11D6-4445-806C-4A11C3A7A2D4}" srcOrd="11" destOrd="0" presId="urn:microsoft.com/office/officeart/2005/8/layout/list1"/>
    <dgm:cxn modelId="{EB3BBF0B-C04C-4A7F-9618-F05CB9E75F21}" type="presParOf" srcId="{004AD6B7-55F1-4E8C-9742-26379C66E30A}" destId="{360D8202-E78A-4C78-B2DC-823D5368D42F}" srcOrd="12" destOrd="0" presId="urn:microsoft.com/office/officeart/2005/8/layout/list1"/>
    <dgm:cxn modelId="{43A409EA-9BB2-48F2-B0BD-091996DB85B8}" type="presParOf" srcId="{360D8202-E78A-4C78-B2DC-823D5368D42F}" destId="{DE9D895D-9CF1-4331-832E-BE296792DDC6}" srcOrd="0" destOrd="0" presId="urn:microsoft.com/office/officeart/2005/8/layout/list1"/>
    <dgm:cxn modelId="{24A7B6EA-A7A1-4943-A032-F7769AE8FD1F}" type="presParOf" srcId="{360D8202-E78A-4C78-B2DC-823D5368D42F}" destId="{18B3834D-E152-45E2-B990-BE12B1D62D0D}" srcOrd="1" destOrd="0" presId="urn:microsoft.com/office/officeart/2005/8/layout/list1"/>
    <dgm:cxn modelId="{91B7E66A-1110-4FC1-AE34-5E15B27D6A8D}" type="presParOf" srcId="{004AD6B7-55F1-4E8C-9742-26379C66E30A}" destId="{27B9471C-CE84-4BDD-8CB4-545AB4DA3825}" srcOrd="13" destOrd="0" presId="urn:microsoft.com/office/officeart/2005/8/layout/list1"/>
    <dgm:cxn modelId="{26DD9881-F4A8-4CB3-AC4E-986FC794E3F6}" type="presParOf" srcId="{004AD6B7-55F1-4E8C-9742-26379C66E30A}" destId="{B5881A44-D2FC-4BA1-BD53-0752BC6DFEF6}" srcOrd="14" destOrd="0" presId="urn:microsoft.com/office/officeart/2005/8/layout/list1"/>
    <dgm:cxn modelId="{DCD8EED7-331A-4477-A8C7-1D5675408627}" type="presParOf" srcId="{004AD6B7-55F1-4E8C-9742-26379C66E30A}" destId="{A45AD6DD-9801-4990-89BD-0826E01368F6}" srcOrd="15" destOrd="0" presId="urn:microsoft.com/office/officeart/2005/8/layout/list1"/>
    <dgm:cxn modelId="{393949E0-F09E-49E9-8EA7-444393B40F4A}" type="presParOf" srcId="{004AD6B7-55F1-4E8C-9742-26379C66E30A}" destId="{6F60F5F9-ECB0-4324-8DFA-6010E148FA8F}" srcOrd="16" destOrd="0" presId="urn:microsoft.com/office/officeart/2005/8/layout/list1"/>
    <dgm:cxn modelId="{5F5FC16A-CC98-4496-8B4B-2A36D7A4D94D}" type="presParOf" srcId="{6F60F5F9-ECB0-4324-8DFA-6010E148FA8F}" destId="{DF1F8159-4DB6-48B8-B8C1-8DFF75EDC9E7}" srcOrd="0" destOrd="0" presId="urn:microsoft.com/office/officeart/2005/8/layout/list1"/>
    <dgm:cxn modelId="{91818440-DA17-4726-8ECB-4C2040B5F027}" type="presParOf" srcId="{6F60F5F9-ECB0-4324-8DFA-6010E148FA8F}" destId="{49FEC436-676C-40D3-904E-FE6B1907099B}" srcOrd="1" destOrd="0" presId="urn:microsoft.com/office/officeart/2005/8/layout/list1"/>
    <dgm:cxn modelId="{347D3BFA-848C-4FED-84FD-B7ACB4C19714}" type="presParOf" srcId="{004AD6B7-55F1-4E8C-9742-26379C66E30A}" destId="{A93A6D35-64DC-4824-B1E5-6868A12E73AD}" srcOrd="17" destOrd="0" presId="urn:microsoft.com/office/officeart/2005/8/layout/list1"/>
    <dgm:cxn modelId="{3EDBA223-E273-475E-986D-72011631441A}" type="presParOf" srcId="{004AD6B7-55F1-4E8C-9742-26379C66E30A}" destId="{004005C1-BF29-4FD9-8618-8E9A80CBA442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3686C-E0C4-497D-BAD9-64EF229B8309}">
      <dsp:nvSpPr>
        <dsp:cNvPr id="0" name=""/>
        <dsp:cNvSpPr/>
      </dsp:nvSpPr>
      <dsp:spPr>
        <a:xfrm>
          <a:off x="1673259" y="0"/>
          <a:ext cx="1570628" cy="13053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Наличие макулатуры </a:t>
          </a:r>
          <a:endParaRPr lang="ru-RU" sz="1000" kern="1200" dirty="0"/>
        </a:p>
      </dsp:txBody>
      <dsp:txXfrm>
        <a:off x="2065916" y="0"/>
        <a:ext cx="785314" cy="1076913"/>
      </dsp:txXfrm>
    </dsp:sp>
    <dsp:sp modelId="{249D61DB-4BDA-41C2-B2C0-B900ADD6336E}">
      <dsp:nvSpPr>
        <dsp:cNvPr id="0" name=""/>
        <dsp:cNvSpPr/>
      </dsp:nvSpPr>
      <dsp:spPr>
        <a:xfrm rot="7200000">
          <a:off x="2980137" y="1362333"/>
          <a:ext cx="1570628" cy="18043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Возможность  использования потенциала школьников</a:t>
          </a:r>
          <a:endParaRPr lang="ru-RU" sz="1000" kern="1200" dirty="0"/>
        </a:p>
      </dsp:txBody>
      <dsp:txXfrm rot="-5400000">
        <a:off x="3119731" y="1940559"/>
        <a:ext cx="1529477" cy="785314"/>
      </dsp:txXfrm>
    </dsp:sp>
    <dsp:sp modelId="{8C8A624E-7A5D-453A-A0FA-7957ECE47895}">
      <dsp:nvSpPr>
        <dsp:cNvPr id="0" name=""/>
        <dsp:cNvSpPr/>
      </dsp:nvSpPr>
      <dsp:spPr>
        <a:xfrm rot="14400000">
          <a:off x="338550" y="1339636"/>
          <a:ext cx="1570628" cy="178607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Определены  места сбора макулатуры</a:t>
          </a:r>
          <a:endParaRPr lang="ru-RU" sz="1050" kern="1200" dirty="0"/>
        </a:p>
      </dsp:txBody>
      <dsp:txXfrm rot="5400000">
        <a:off x="249241" y="1908729"/>
        <a:ext cx="1511211" cy="785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A4B08-A392-4500-94FD-760E8D1A13E4}">
      <dsp:nvSpPr>
        <dsp:cNvPr id="0" name=""/>
        <dsp:cNvSpPr/>
      </dsp:nvSpPr>
      <dsp:spPr>
        <a:xfrm rot="16200000">
          <a:off x="372861" y="-372861"/>
          <a:ext cx="1223951" cy="19696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Сбор макулатуры в соревновательной форме между классами, школами</a:t>
          </a:r>
          <a:endParaRPr lang="ru-RU" sz="1300" kern="1200" dirty="0"/>
        </a:p>
      </dsp:txBody>
      <dsp:txXfrm rot="5400000">
        <a:off x="-1" y="1"/>
        <a:ext cx="1969675" cy="917963"/>
      </dsp:txXfrm>
    </dsp:sp>
    <dsp:sp modelId="{53DECD16-839E-4C8B-B0C0-25074AD03C15}">
      <dsp:nvSpPr>
        <dsp:cNvPr id="0" name=""/>
        <dsp:cNvSpPr/>
      </dsp:nvSpPr>
      <dsp:spPr>
        <a:xfrm>
          <a:off x="1969675" y="0"/>
          <a:ext cx="1969675" cy="122395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Поощрение, классов, школ, в первую очередь,  моральное</a:t>
          </a:r>
          <a:endParaRPr lang="ru-RU" sz="1300" kern="1200" dirty="0"/>
        </a:p>
      </dsp:txBody>
      <dsp:txXfrm>
        <a:off x="1969675" y="0"/>
        <a:ext cx="1969675" cy="917963"/>
      </dsp:txXfrm>
    </dsp:sp>
    <dsp:sp modelId="{2BC81AF9-C8A9-4907-8AE1-A661B148F915}">
      <dsp:nvSpPr>
        <dsp:cNvPr id="0" name=""/>
        <dsp:cNvSpPr/>
      </dsp:nvSpPr>
      <dsp:spPr>
        <a:xfrm rot="10800000">
          <a:off x="0" y="1223951"/>
          <a:ext cx="1969675" cy="122395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Возможность почувствовать значимость собственной деятельности через привлечение к общественно-полезному труду</a:t>
          </a:r>
          <a:endParaRPr lang="ru-RU" sz="1300" kern="1200" dirty="0"/>
        </a:p>
      </dsp:txBody>
      <dsp:txXfrm rot="10800000">
        <a:off x="0" y="1529939"/>
        <a:ext cx="1969675" cy="917963"/>
      </dsp:txXfrm>
    </dsp:sp>
    <dsp:sp modelId="{5E072F3F-DBFF-4458-A817-FD64607D6FB6}">
      <dsp:nvSpPr>
        <dsp:cNvPr id="0" name=""/>
        <dsp:cNvSpPr/>
      </dsp:nvSpPr>
      <dsp:spPr>
        <a:xfrm rot="5400000">
          <a:off x="2329182" y="851089"/>
          <a:ext cx="1223951" cy="19696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Экологическое воспитание (собирать макулатуру – значит беречь природу)</a:t>
          </a:r>
          <a:endParaRPr lang="ru-RU" sz="1300" kern="1200" dirty="0"/>
        </a:p>
      </dsp:txBody>
      <dsp:txXfrm rot="-5400000">
        <a:off x="1956320" y="1529939"/>
        <a:ext cx="1969675" cy="917963"/>
      </dsp:txXfrm>
    </dsp:sp>
    <dsp:sp modelId="{842B96F2-178F-4BD2-8710-3BEE7E9FC5C2}">
      <dsp:nvSpPr>
        <dsp:cNvPr id="0" name=""/>
        <dsp:cNvSpPr/>
      </dsp:nvSpPr>
      <dsp:spPr>
        <a:xfrm>
          <a:off x="1234722" y="900041"/>
          <a:ext cx="1469905" cy="64781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Коллективно-творческое дело</a:t>
          </a:r>
          <a:endParaRPr lang="ru-RU" sz="13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6346" y="931665"/>
        <a:ext cx="1406657" cy="584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5342-4EA3-4864-8D22-E6909B03BA9D}">
      <dsp:nvSpPr>
        <dsp:cNvPr id="0" name=""/>
        <dsp:cNvSpPr/>
      </dsp:nvSpPr>
      <dsp:spPr>
        <a:xfrm>
          <a:off x="0" y="350352"/>
          <a:ext cx="80528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C67B6-7BF1-41C2-8C37-467B8C236891}">
      <dsp:nvSpPr>
        <dsp:cNvPr id="0" name=""/>
        <dsp:cNvSpPr/>
      </dsp:nvSpPr>
      <dsp:spPr>
        <a:xfrm>
          <a:off x="389395" y="109406"/>
          <a:ext cx="563699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5" tIns="0" rIns="21306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Сбор  макулатуры  в образовательных учреждениях организован в соревновательной форме</a:t>
          </a:r>
          <a:endParaRPr lang="ru-RU" sz="1600" kern="1200" dirty="0"/>
        </a:p>
      </dsp:txBody>
      <dsp:txXfrm>
        <a:off x="415334" y="135345"/>
        <a:ext cx="5585112" cy="479482"/>
      </dsp:txXfrm>
    </dsp:sp>
    <dsp:sp modelId="{80AEB075-0CE2-402F-9E57-243EFAD3D03A}">
      <dsp:nvSpPr>
        <dsp:cNvPr id="0" name=""/>
        <dsp:cNvSpPr/>
      </dsp:nvSpPr>
      <dsp:spPr>
        <a:xfrm>
          <a:off x="0" y="1358153"/>
          <a:ext cx="80528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85914-9B9F-4A22-A40D-FA6D98A10CD9}">
      <dsp:nvSpPr>
        <dsp:cNvPr id="0" name=""/>
        <dsp:cNvSpPr/>
      </dsp:nvSpPr>
      <dsp:spPr>
        <a:xfrm>
          <a:off x="428628" y="880088"/>
          <a:ext cx="5636990" cy="722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5" tIns="0" rIns="21306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организацию  сбора макулатуры  вовлечены  не менее 80 % детей  и их родителей всех образовательных учреждений Губкинского городского округа</a:t>
          </a:r>
          <a:endParaRPr lang="ru-RU" sz="1600" kern="1200" dirty="0"/>
        </a:p>
      </dsp:txBody>
      <dsp:txXfrm>
        <a:off x="463906" y="915366"/>
        <a:ext cx="5566434" cy="652125"/>
      </dsp:txXfrm>
    </dsp:sp>
    <dsp:sp modelId="{C1683D62-DF87-4C66-BFC0-C6AE7A3F76BB}">
      <dsp:nvSpPr>
        <dsp:cNvPr id="0" name=""/>
        <dsp:cNvSpPr/>
      </dsp:nvSpPr>
      <dsp:spPr>
        <a:xfrm>
          <a:off x="0" y="2460398"/>
          <a:ext cx="80528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5F182-C677-4864-B85A-89B50B4AF958}">
      <dsp:nvSpPr>
        <dsp:cNvPr id="0" name=""/>
        <dsp:cNvSpPr/>
      </dsp:nvSpPr>
      <dsp:spPr>
        <a:xfrm>
          <a:off x="402642" y="1908953"/>
          <a:ext cx="5636990" cy="817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5" tIns="0" rIns="21306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Для повышения интереса школьников организованы и проведены 4 муниципальных конкурса, выставка-ярмарка изделий из бумаги и вторсырья</a:t>
          </a:r>
        </a:p>
      </dsp:txBody>
      <dsp:txXfrm>
        <a:off x="442531" y="1948842"/>
        <a:ext cx="5557212" cy="737347"/>
      </dsp:txXfrm>
    </dsp:sp>
    <dsp:sp modelId="{B5881A44-D2FC-4BA1-BD53-0752BC6DFEF6}">
      <dsp:nvSpPr>
        <dsp:cNvPr id="0" name=""/>
        <dsp:cNvSpPr/>
      </dsp:nvSpPr>
      <dsp:spPr>
        <a:xfrm>
          <a:off x="0" y="3733551"/>
          <a:ext cx="80528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3834D-E152-45E2-B990-BE12B1D62D0D}">
      <dsp:nvSpPr>
        <dsp:cNvPr id="0" name=""/>
        <dsp:cNvSpPr/>
      </dsp:nvSpPr>
      <dsp:spPr>
        <a:xfrm>
          <a:off x="402642" y="3011198"/>
          <a:ext cx="5636990" cy="988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5" tIns="0" rIns="213065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Вырученные средства от сдачи макулатуры будут направлены  на поощрение детей, ландшафтное  благоустройство, укрепление материально-технической базы  образовательных учреждений </a:t>
          </a:r>
          <a:endParaRPr lang="ru-RU" sz="1500" kern="1200" dirty="0"/>
        </a:p>
      </dsp:txBody>
      <dsp:txXfrm>
        <a:off x="450874" y="3059430"/>
        <a:ext cx="5540526" cy="891568"/>
      </dsp:txXfrm>
    </dsp:sp>
    <dsp:sp modelId="{004005C1-BF29-4FD9-8618-8E9A80CBA442}">
      <dsp:nvSpPr>
        <dsp:cNvPr id="0" name=""/>
        <dsp:cNvSpPr/>
      </dsp:nvSpPr>
      <dsp:spPr>
        <a:xfrm>
          <a:off x="0" y="4676701"/>
          <a:ext cx="80528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C436-676C-40D3-904E-FE6B1907099B}">
      <dsp:nvSpPr>
        <dsp:cNvPr id="0" name=""/>
        <dsp:cNvSpPr/>
      </dsp:nvSpPr>
      <dsp:spPr>
        <a:xfrm>
          <a:off x="402642" y="4284351"/>
          <a:ext cx="5636990" cy="65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5" tIns="0" rIns="21306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Организовано информирование о результатах сбора макулатуры  по классам, школам, дошкольным учреждениям </a:t>
          </a:r>
          <a:r>
            <a:rPr lang="ru-RU" sz="1600" kern="1200" smtClean="0"/>
            <a:t>городского округа</a:t>
          </a:r>
          <a:endParaRPr lang="ru-RU" sz="1600" kern="1200" dirty="0"/>
        </a:p>
      </dsp:txBody>
      <dsp:txXfrm>
        <a:off x="434764" y="4316473"/>
        <a:ext cx="5572746" cy="593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627" tIns="45314" rIns="90627" bIns="453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627" tIns="45314" rIns="90627" bIns="453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E37A25-2FC5-4CC3-A4BF-38032522F2F2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627" tIns="45314" rIns="90627" bIns="453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627" tIns="45314" rIns="90627" bIns="453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CD30CA-246D-4443-B780-73849260C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34455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627" tIns="45314" rIns="90627" bIns="453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627" tIns="45314" rIns="90627" bIns="453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EAAE15-DC47-448D-A1BA-91D86EC1514F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7" tIns="45314" rIns="90627" bIns="453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627" tIns="45314" rIns="90627" bIns="453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627" tIns="45314" rIns="90627" bIns="453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627" tIns="45314" rIns="90627" bIns="453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F9C99F-C7C6-4EA4-AB0D-B7C5711F27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93936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B060C2-3667-44EA-BD99-A94FE8D420DB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88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75FD-FE53-4D89-945D-A0636BCA9437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F723C-1C8D-4A2E-A765-BA4E8924E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064871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973F-7CA9-45CF-80A3-D7FE294D55DA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BDDC3-F4C0-4917-B304-AA0DFF9DD6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648796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5A02-3E92-434A-8420-3DD72AA2FFCE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B6032-98E3-452B-963F-F8FAC3065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943090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37D6-3ADE-42E7-8224-1B934411A214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50D06-02B2-4C7F-9FF2-34A26A0237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023134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38B9-E9DD-4279-AD17-51EA0D1917DF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CCD39B-BD0E-46A8-86E1-DB9FB1AFFD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829832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BFB6-2FE0-4881-9AFD-12B4103C5993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92CB11-B2D5-43E4-9A85-1760235375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586462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1928-9BEF-4CD9-8B51-18E0027CA4A8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0812F2-204A-42E3-8BAE-EBD67D405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892739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BB62-4C8C-4718-B6E5-BDD54F698368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527968E5-D74E-4931-B73D-FC83D3FEB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315044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94DD-3CEC-483A-B900-301BDBF10705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E74EE-C5D4-4328-A30C-F36CA457A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869565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5E91-9087-4698-A365-0FAD0893F2DD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B655D1-1BA6-4C3B-B16B-C5AC379669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31690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816D-638D-4B9B-B0ED-E4C48B7BD0E3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7D87B-3B2F-4A3C-9A4A-C8572C451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675955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EF700-2973-434F-9942-49AB1A9881A7}" type="datetime1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0A7B8894-7E3D-457F-B8E5-04210FC010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8" r:id="rId1"/>
    <p:sldLayoutId id="2147486279" r:id="rId2"/>
    <p:sldLayoutId id="2147486280" r:id="rId3"/>
    <p:sldLayoutId id="2147486281" r:id="rId4"/>
    <p:sldLayoutId id="2147486282" r:id="rId5"/>
    <p:sldLayoutId id="2147486283" r:id="rId6"/>
    <p:sldLayoutId id="2147486284" r:id="rId7"/>
    <p:sldLayoutId id="2147486285" r:id="rId8"/>
    <p:sldLayoutId id="2147486286" r:id="rId9"/>
    <p:sldLayoutId id="2147486287" r:id="rId10"/>
    <p:sldLayoutId id="2147486288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ttp://tatyanadoncova.ucoz.ru/fresh-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9525"/>
            <a:ext cx="91598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975" y="3633788"/>
            <a:ext cx="8767763" cy="1357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Презентация проекта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  традиций  полезных коллективно-творческих дел                   на примере сбора макулатуры  в образовательных учреждениях Губкинского городского округа («Макулатуру собираем – природу охраняем!»)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975" y="2781300"/>
            <a:ext cx="5975350" cy="742950"/>
          </a:xfrm>
        </p:spPr>
        <p:txBody>
          <a:bodyPr/>
          <a:lstStyle/>
          <a:p>
            <a:pPr eaLnBrk="1" hangingPunct="1"/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1600" smtClean="0">
                <a:solidFill>
                  <a:schemeClr val="tx1"/>
                </a:solidFill>
              </a:rPr>
              <a:t>Управление образования администрации Губкинского городского округа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975" y="5565775"/>
            <a:ext cx="5727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Начальник управления образования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Таранова Валентина Константиновна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6357938"/>
            <a:ext cx="67865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Губкин, 2017 год</a:t>
            </a:r>
          </a:p>
        </p:txBody>
      </p:sp>
      <p:pic>
        <p:nvPicPr>
          <p:cNvPr id="15367" name="Picture 8" descr="http://www.gubkinadm.ru/images/gerb_gubk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19050"/>
            <a:ext cx="12795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https://1.bp.blogspot.com/-h3MWqBAL8_o/WMutWPoORJI/AAAAAAAACYA/zlDDAiQDYdEaQkzDZLfinHWN5NbqY_LGwCLcB/s1600/%25D0%25BB%25D0%25BE%25D0%25B3%25D0%25BE%25D0%2593%25D0%259E%25D0%2594%25D0%2590%25D0%25AD%25D0%259A%25D0%259E%25D0%259B%25D0%259E%25D0%2593%25D0%2598%25D0%25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9050"/>
            <a:ext cx="35147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0213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Показатели социальной, БЮДЖЕТНОЙ и экономической эффективности проекта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0401296"/>
              </p:ext>
            </p:extLst>
          </p:nvPr>
        </p:nvGraphicFramePr>
        <p:xfrm>
          <a:off x="395536" y="1052736"/>
          <a:ext cx="8663532" cy="553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6204016"/>
                <a:gridCol w="1169360"/>
                <a:gridCol w="858108"/>
              </a:tblGrid>
              <a:tr h="25089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3" marB="18003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Социальная эффективность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3" marB="1800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1.1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 социальными благами за период реализации проекта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Чел. 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Не менее 12 300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36000" marR="36000" marT="18003" marB="18003">
                    <a:noFill/>
                  </a:tcPr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1.2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Новые рабочие места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3" marB="180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Ед.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3" marB="180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3" marB="18003">
                    <a:noFill/>
                  </a:tcPr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1.3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Средняя з/п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Тыс. руб.</a:t>
                      </a:r>
                      <a:endParaRPr lang="ru-RU" sz="1300" dirty="0"/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1.4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</a:rPr>
                        <a:t>Месячный ФОТ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dirty="0"/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1.5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ФОТ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dirty="0"/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3" marB="18003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Бюджетная эффективность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3" marB="1800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2.1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бюджетных источников в проекте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Тыс. руб.</a:t>
                      </a: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18,0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2.2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в консолидированный бюджет области 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Руб.</a:t>
                      </a: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выработка на одного работника</a:t>
                      </a:r>
                      <a:endParaRPr kumimoji="0" lang="ru-RU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окупаемости бюджетных инвестиций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Лет</a:t>
                      </a: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2.7</a:t>
                      </a:r>
                      <a:endParaRPr lang="ru-RU" sz="1300" dirty="0"/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бюджетных средств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+mn-lt"/>
                        </a:rPr>
                        <a:t>3</a:t>
                      </a:r>
                    </a:p>
                  </a:txBody>
                  <a:tcPr marL="36000" marR="36000" marT="18003" marB="18003"/>
                </a:tc>
                <a:tc gridSpan="3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Экономическая</a:t>
                      </a:r>
                      <a:r>
                        <a:rPr lang="ru-RU" sz="1300" b="1" baseline="0" dirty="0" smtClean="0">
                          <a:latin typeface="+mn-lt"/>
                        </a:rPr>
                        <a:t> эффективность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 marL="72000" marR="36000" marT="36009" marB="36009"/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+mn-lt"/>
                      </a:endParaRPr>
                    </a:p>
                  </a:txBody>
                  <a:tcPr marL="72000" marR="36000" marT="36009" marB="36009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3.1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Годовой объем выручки </a:t>
                      </a:r>
                      <a:r>
                        <a:rPr lang="ru-RU" sz="1300" baseline="30000" dirty="0" smtClean="0">
                          <a:latin typeface="+mn-lt"/>
                        </a:rPr>
                        <a:t>13</a:t>
                      </a:r>
                      <a:endParaRPr lang="ru-RU" sz="1300" baseline="300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3.2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Годовой объем прибыли</a:t>
                      </a:r>
                      <a:r>
                        <a:rPr lang="ru-RU" sz="1300" baseline="30000" dirty="0" smtClean="0">
                          <a:latin typeface="+mn-lt"/>
                        </a:rPr>
                        <a:t>13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3.3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Рентабельность</a:t>
                      </a:r>
                      <a:r>
                        <a:rPr lang="ru-RU" sz="1300" baseline="30000" dirty="0" smtClean="0">
                          <a:latin typeface="+mn-lt"/>
                        </a:rPr>
                        <a:t>13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%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3.4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Срок окупаемости</a:t>
                      </a:r>
                      <a:r>
                        <a:rPr lang="ru-RU" sz="1300" baseline="0" dirty="0" smtClean="0">
                          <a:latin typeface="+mn-lt"/>
                        </a:rPr>
                        <a:t> проекта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Лет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Объем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инвестиций в основной капитал в рамках проекта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3.6</a:t>
                      </a: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Объем инвестиций, осваиваемых на территории области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-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  <a:tr h="23415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3.7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Иные показатели</a:t>
                      </a:r>
                      <a:endParaRPr kumimoji="0" lang="ru-RU" sz="13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36000" marR="36000" marT="18003" marB="18003"/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3" marB="18003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020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7246263"/>
              </p:ext>
            </p:extLst>
          </p:nvPr>
        </p:nvGraphicFramePr>
        <p:xfrm>
          <a:off x="395536" y="1052736"/>
          <a:ext cx="8609558" cy="5380320"/>
        </p:xfrm>
        <a:graphic>
          <a:graphicData uri="http://schemas.openxmlformats.org/drawingml/2006/table">
            <a:tbl>
              <a:tblPr/>
              <a:tblGrid>
                <a:gridCol w="432048"/>
                <a:gridCol w="2376264"/>
                <a:gridCol w="3240360"/>
                <a:gridCol w="2560886"/>
              </a:tblGrid>
              <a:tr h="552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ФИО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Должность и основное место работы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+mn-lt"/>
                        </a:rPr>
                        <a:t>Жирякова</a:t>
                      </a:r>
                      <a:r>
                        <a:rPr lang="ru-RU" sz="1400" b="1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latin typeface="+mn-lt"/>
                        </a:rPr>
                        <a:t>Светлана Николаевна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+mn-lt"/>
                        </a:rPr>
                        <a:t>Заместитель главы администрации по социальному развитию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Таранова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Валентина Константиновна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Начальник  управления  образования 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Альяных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Ольга Ивановна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Заместитель начальника  управления образования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Администратор  проекта,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оператор мониторинга проекта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4.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Лобова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Нина Васильевна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Главный специалист управления образования 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5.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Козачок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Светлана Васильевна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Директор МБУДО «Дворец детского (юношеского) творчества «Юный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губкинец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Коваль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Андрей Александрович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Директор ООО</a:t>
                      </a:r>
                      <a:r>
                        <a:rPr lang="ru-RU" sz="1400" baseline="0" dirty="0" smtClean="0">
                          <a:latin typeface="+mn-lt"/>
                        </a:rPr>
                        <a:t> «Чистый край» </a:t>
                      </a:r>
                      <a:br>
                        <a:rPr lang="ru-RU" sz="1400" baseline="0" dirty="0" smtClean="0">
                          <a:latin typeface="+mn-lt"/>
                        </a:rPr>
                      </a:br>
                      <a:r>
                        <a:rPr lang="ru-RU" sz="1400" baseline="0" dirty="0" smtClean="0">
                          <a:latin typeface="+mn-lt"/>
                        </a:rPr>
                        <a:t>(г. Белгород)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7.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Новиков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Игорь Иванович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Индивидуальный предприниматель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8.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Руководители образовательных учреждений</a:t>
                      </a:r>
                    </a:p>
                  </a:txBody>
                  <a:tcPr marL="91452" marR="91452" marT="47740" marB="47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9" marR="91449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Члены рабочей группы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86813" y="6572250"/>
            <a:ext cx="357187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F2B3AE8D-A5D9-4867-8058-A4BB33686B76}" type="slidenum">
              <a:rPr lang="ru-RU" altLang="ru-RU" sz="10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000" b="1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https://4.bp.blogspot.com/-H0bEgC8DrtE/Vs2gEWuhDEI/AAAAAAAAiw4/OIhkwVI1g8Y/s1600/311561141560580979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4" y="4374797"/>
            <a:ext cx="3009530" cy="21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ttp://gymnasium1-grodno.by/wp-content/uploads/2017/04/9fc5e2a09509b5613281f31393bb0737_XL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56574" y="-87178"/>
            <a:ext cx="4988613" cy="3681598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678113" y="4254500"/>
            <a:ext cx="3786187" cy="2347913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sz="1600" b="1" dirty="0" smtClean="0"/>
              <a:t>Руководитель проекта:</a:t>
            </a:r>
          </a:p>
          <a:p>
            <a:pPr marL="137160" algn="ctr">
              <a:defRPr/>
            </a:pPr>
            <a:r>
              <a:rPr lang="ru-RU" sz="1600" b="1" dirty="0" err="1" smtClean="0"/>
              <a:t>Таранова</a:t>
            </a:r>
            <a:r>
              <a:rPr lang="ru-RU" sz="1600" b="1" dirty="0" smtClean="0"/>
              <a:t> Валентина Константиновна</a:t>
            </a:r>
          </a:p>
          <a:p>
            <a:pPr marL="137160" algn="ctr">
              <a:defRPr/>
            </a:pPr>
            <a:r>
              <a:rPr lang="ru-RU" sz="1600" dirty="0" smtClean="0"/>
              <a:t>тел.: (47241) 5-10-08</a:t>
            </a:r>
          </a:p>
          <a:p>
            <a:pPr marL="137160" algn="ctr">
              <a:defRPr/>
            </a:pPr>
            <a:r>
              <a:rPr lang="en-US" sz="1600" dirty="0" smtClean="0"/>
              <a:t>e-mail</a:t>
            </a:r>
            <a:r>
              <a:rPr lang="ru-RU" sz="1600" dirty="0" smtClean="0"/>
              <a:t>:</a:t>
            </a:r>
            <a:r>
              <a:rPr lang="de-DE" sz="1600" dirty="0" smtClean="0"/>
              <a:t>yogubkin@mail.ru </a:t>
            </a:r>
            <a:endParaRPr lang="ru-RU" sz="1600" dirty="0" smtClean="0"/>
          </a:p>
          <a:p>
            <a:pPr marL="137160" algn="ctr">
              <a:defRPr/>
            </a:pPr>
            <a:r>
              <a:rPr lang="ru-RU" sz="1600" b="1" dirty="0" smtClean="0"/>
              <a:t>Администратор проекта:</a:t>
            </a:r>
          </a:p>
          <a:p>
            <a:pPr marL="137160" algn="ctr">
              <a:defRPr/>
            </a:pPr>
            <a:r>
              <a:rPr lang="ru-RU" sz="1600" i="1" dirty="0" err="1" smtClean="0"/>
              <a:t>Альяных</a:t>
            </a:r>
            <a:r>
              <a:rPr lang="ru-RU" sz="1600" i="1" dirty="0" smtClean="0"/>
              <a:t>  Ольга Ивановна</a:t>
            </a:r>
          </a:p>
          <a:p>
            <a:pPr marL="137160" algn="ctr">
              <a:defRPr/>
            </a:pPr>
            <a:r>
              <a:rPr lang="ru-RU" sz="1600" dirty="0" smtClean="0"/>
              <a:t>тел.: (47241) 7-58-32</a:t>
            </a:r>
          </a:p>
          <a:p>
            <a:pPr marL="137160" algn="ctr">
              <a:defRPr/>
            </a:pPr>
            <a:r>
              <a:rPr lang="en-US" sz="1600" dirty="0" smtClean="0"/>
              <a:t>e-mail</a:t>
            </a:r>
            <a:r>
              <a:rPr lang="ru-RU" sz="1600" dirty="0" smtClean="0"/>
              <a:t>:</a:t>
            </a:r>
            <a:r>
              <a:rPr lang="de-DE" sz="1600" dirty="0" smtClean="0"/>
              <a:t>yogubkin@mail.ru</a:t>
            </a:r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0663" y="3546475"/>
            <a:ext cx="6162675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Контактные данные: </a:t>
            </a:r>
            <a:br>
              <a:rPr lang="ru-RU" dirty="0"/>
            </a:br>
            <a:endParaRPr lang="ru-RU" dirty="0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285875" y="3500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29375"/>
            <a:ext cx="458787" cy="3127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FDD0942F-8109-47F4-9B2B-12C665C5D0D9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http://www.kaliteliresimler.com/data/media/4999/parlak_yeyuil_yapraklar__masast_duvar_kar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641"/>
          <a:stretch>
            <a:fillRect/>
          </a:stretch>
        </p:blipFill>
        <p:spPr bwMode="auto">
          <a:xfrm>
            <a:off x="-11113" y="0"/>
            <a:ext cx="9191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686800" cy="714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(описание ситуации «как есть»)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B6A5F5-D749-471B-91D7-0A6D22A582F8}" type="slidenum">
              <a:rPr lang="ru-RU" altLang="ru-RU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1484313"/>
          <a:ext cx="3914775" cy="312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238"/>
                <a:gridCol w="1589537"/>
              </a:tblGrid>
              <a:tr h="3977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 marL="91421" marR="91421" marT="48079" marB="480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2013-2017</a:t>
                      </a:r>
                      <a:endParaRPr lang="ru-RU" sz="1600" dirty="0"/>
                    </a:p>
                  </a:txBody>
                  <a:tcPr marL="91421" marR="91421" marT="48079" marB="48079"/>
                </a:tc>
              </a:tr>
              <a:tr h="827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школ, принявших участие в сборе макулатуры</a:t>
                      </a:r>
                      <a:endParaRPr lang="ru-RU" sz="1600" dirty="0"/>
                    </a:p>
                  </a:txBody>
                  <a:tcPr marL="91421" marR="91421" marT="48079" marB="480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91421" marR="91421" marT="48079" marB="48079"/>
                </a:tc>
              </a:tr>
              <a:tr h="847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Доля детей,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охваченных мероприятиями по сбору макулатуры,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8079" marB="480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8079" marB="48079"/>
                </a:tc>
              </a:tr>
              <a:tr h="6961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r>
                        <a:rPr lang="ru-RU" sz="1600" baseline="0" dirty="0" smtClean="0"/>
                        <a:t> собранной   макулатуры, кг</a:t>
                      </a:r>
                      <a:endParaRPr lang="ru-RU" sz="1600" dirty="0"/>
                    </a:p>
                  </a:txBody>
                  <a:tcPr marL="91421" marR="91421" marT="48079" marB="480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500</a:t>
                      </a:r>
                      <a:endParaRPr lang="ru-RU" sz="1600" dirty="0"/>
                    </a:p>
                  </a:txBody>
                  <a:tcPr marL="91421" marR="91421" marT="48079" marB="48079"/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110124" y="1071546"/>
          <a:ext cx="503387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58750" y="4740275"/>
            <a:ext cx="3957638" cy="18145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Коллективно-творческое  дело (КТД)  </a:t>
            </a:r>
            <a:r>
              <a:rPr lang="ru-RU" altLang="ru-RU" sz="1600" dirty="0" smtClean="0">
                <a:latin typeface="+mn-lt"/>
              </a:rPr>
              <a:t>– общественно-важное, связанное  с улучшением жизни коллектива и окружающей жизни</a:t>
            </a:r>
          </a:p>
          <a:p>
            <a:pPr algn="just" eaLnBrk="1" hangingPunct="1">
              <a:defRPr/>
            </a:pPr>
            <a:endParaRPr lang="ru-RU" altLang="ru-RU" sz="1600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Макулатура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– использованные изделия из бумаги и картона, бумажные отходы</a:t>
            </a:r>
          </a:p>
        </p:txBody>
      </p:sp>
      <p:sp>
        <p:nvSpPr>
          <p:cNvPr id="11" name="6-конечная звезда 10"/>
          <p:cNvSpPr/>
          <p:nvPr/>
        </p:nvSpPr>
        <p:spPr>
          <a:xfrm>
            <a:off x="6084888" y="2420938"/>
            <a:ext cx="914400" cy="922337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КТД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4584700" y="4214818"/>
          <a:ext cx="3939350" cy="244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04813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Цель и результат проекта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95288" y="1338263"/>
          <a:ext cx="8534400" cy="5035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9210"/>
                <a:gridCol w="7075190"/>
              </a:tblGrid>
              <a:tr h="75109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Цель проекта: </a:t>
                      </a:r>
                      <a:endParaRPr lang="ru-RU" sz="1400" b="0" dirty="0"/>
                    </a:p>
                  </a:txBody>
                  <a:tcPr marT="55522" marB="55522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в соревновательный процесс сбора макулатуры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менее 80% (12 300) детей совместно с родителями всех о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бразовательных учреждений Губкинского городского  округа к 30.06.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 г.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5522" marB="55522" anchor="ctr"/>
                </a:tc>
              </a:tr>
              <a:tr h="75109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Способ достижения цели:</a:t>
                      </a:r>
                      <a:endParaRPr lang="ru-RU" sz="1400" b="0" dirty="0"/>
                    </a:p>
                  </a:txBody>
                  <a:tcPr marT="55522" marB="55522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в образовательных  учреждениях комплекса мероприятий 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 привлечению 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детей и родителей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сбору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макулатуры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соревновательной форме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5522" marB="55522" anchor="ctr"/>
                </a:tc>
              </a:tr>
              <a:tr h="75109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Результат проекта:</a:t>
                      </a:r>
                      <a:endParaRPr lang="ru-RU" sz="1400" b="0" dirty="0"/>
                    </a:p>
                  </a:txBody>
                  <a:tcPr marT="55522" marB="55522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июню 2018 года  в с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оревновательный  процесс сбора макулатуры 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вовлечено не менее 80% детей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родителей в 76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образовательных учреждениях Губкинского городского округа</a:t>
                      </a:r>
                      <a:endParaRPr kumimoji="0" lang="ru-R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5522" marB="55522" anchor="ctr"/>
                </a:tc>
              </a:tr>
              <a:tr h="2031185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Требования к результату: </a:t>
                      </a:r>
                      <a:endParaRPr lang="ru-RU" sz="1400" b="0" dirty="0"/>
                    </a:p>
                  </a:txBody>
                  <a:tcPr marT="55522" marB="55522" anchor="ctr"/>
                </a:tc>
                <a:tc>
                  <a:txBody>
                    <a:bodyPr/>
                    <a:lstStyle/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Организован сбор макулатуры в 76 образовательных учреждениях городского округа в соревновательной форме;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Проведено не менее 4 акций  по сбору  макулатуры;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общеобразовательных учреждениях проведены классные часы о значении сбора и переработки макулатуры;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Организованы и проведены не менее 4 муниципальных конкурсов и 1 выставка-ярмарка, связанных с организацией сбора макулатуры;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Организовано и проведено торжественное мероприятие, посвященное  подведению итогов реализации проекта </a:t>
                      </a:r>
                    </a:p>
                  </a:txBody>
                  <a:tcPr marT="55522" marB="55522" anchor="ctr"/>
                </a:tc>
              </a:tr>
              <a:tr h="75109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Пользователи результата проекта: </a:t>
                      </a:r>
                      <a:endParaRPr lang="ru-RU" sz="1400" b="0" dirty="0"/>
                    </a:p>
                  </a:txBody>
                  <a:tcPr marT="55522" marB="55522" anchor="ctr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Учащиеся, 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воспитанники образовательных учреждений Губкинского городского округа, родители, педагоги. </a:t>
                      </a:r>
                      <a:endParaRPr kumimoji="0" lang="ru-R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5522" marB="55522" anchor="ctr"/>
                </a:tc>
              </a:tr>
            </a:tbl>
          </a:graphicData>
        </a:graphic>
      </p:graphicFrame>
      <p:sp>
        <p:nvSpPr>
          <p:cNvPr id="1845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CA4661-4AF1-4D60-92A2-F18B2CFD7A2D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68680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Введение в предметную область</a:t>
            </a:r>
            <a:br>
              <a:rPr lang="ru-RU" sz="2400" dirty="0" smtClean="0"/>
            </a:br>
            <a:r>
              <a:rPr lang="ru-RU" sz="2400" dirty="0" smtClean="0"/>
              <a:t>(описание ситуации «как будет»)</a:t>
            </a:r>
            <a:endParaRPr lang="ru-RU" sz="2400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EB3415-3B62-4C7F-A676-16EED7BA0C34}" type="slidenum">
              <a:rPr lang="ru-RU" altLang="ru-RU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dirty="0">
              <a:solidFill>
                <a:schemeClr val="tx1"/>
              </a:solidFill>
            </a:endParaRPr>
          </a:p>
        </p:txBody>
      </p:sp>
      <p:pic>
        <p:nvPicPr>
          <p:cNvPr id="6" name="Picture 8" descr="https://fs00.infourok.ru/images/doc/153/176681/img14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7668" t="28687" r="10348" b="8314"/>
          <a:stretch/>
        </p:blipFill>
        <p:spPr bwMode="auto">
          <a:xfrm>
            <a:off x="7771294" y="279196"/>
            <a:ext cx="995898" cy="1358043"/>
          </a:xfrm>
          <a:prstGeom prst="rect">
            <a:avLst/>
          </a:prstGeom>
          <a:noFill/>
          <a:effectLst>
            <a:softEdge rad="63500"/>
          </a:effectLst>
          <a:extLst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8905389"/>
              </p:ext>
            </p:extLst>
          </p:nvPr>
        </p:nvGraphicFramePr>
        <p:xfrm>
          <a:off x="714348" y="1214422"/>
          <a:ext cx="805284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38" y="347662"/>
            <a:ext cx="7358063" cy="642938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Основные блоки работ проекта</a:t>
            </a:r>
            <a:endParaRPr lang="ru-RU" sz="24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0793753"/>
              </p:ext>
            </p:extLst>
          </p:nvPr>
        </p:nvGraphicFramePr>
        <p:xfrm>
          <a:off x="376238" y="990600"/>
          <a:ext cx="8643937" cy="5674859"/>
        </p:xfrm>
        <a:graphic>
          <a:graphicData uri="http://schemas.openxmlformats.org/drawingml/2006/table">
            <a:tbl>
              <a:tblPr/>
              <a:tblGrid>
                <a:gridCol w="479350"/>
                <a:gridCol w="4004444"/>
                <a:gridCol w="792088"/>
                <a:gridCol w="795351"/>
                <a:gridCol w="257119"/>
                <a:gridCol w="208322"/>
                <a:gridCol w="230778"/>
                <a:gridCol w="230778"/>
                <a:gridCol w="230778"/>
                <a:gridCol w="230778"/>
                <a:gridCol w="230778"/>
                <a:gridCol w="230778"/>
                <a:gridCol w="230778"/>
                <a:gridCol w="230778"/>
                <a:gridCol w="261039"/>
              </a:tblGrid>
              <a:tr h="2237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Подготовительный этап: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14.08.17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22.09.17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Включение в воспитательные планы работы  общеобразовательных учреждений мероприятий по сбору макулатуры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14.08.16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31.08.16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1.2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Разработка Положения о сборе макулатуры в образовательных учреждениях 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28.08.17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15.09.17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1.3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Разработка афиши в общеобразовательных учреждениях  об участии   в акциях по сбору макулатуры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11.09.17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22.09.17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46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2.</a:t>
                      </a:r>
                      <a:endParaRPr lang="ru-RU" sz="1100" b="1" dirty="0"/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Информирование детей и их родителей о сборе макулатуры (о проводимых мероприятиях проекта, размещение  рейтинга классов по итогам сбора макулатуры  на сайтах школ, рейтинга образовательных учреждений – на сайте управления образования)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04.09.17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Организация и проведение акций, конкурсов и выставки-ярмарки в образовательных учреждениях: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18.09.17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16.05.18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«Макулатурный десант»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18.09.17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13.10.17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3.2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«Ненужных газет не бывает»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20.11.17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15.12.17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3.3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Акция «Книга в дар библиотеке»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15.01.18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dirty="0" smtClean="0">
                          <a:latin typeface="+mn-lt"/>
                        </a:rPr>
                        <a:t>18.02.18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3.4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«Подарим бумаге вторую жизнь»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20.02.18</a:t>
                      </a:r>
                    </a:p>
                  </a:txBody>
                  <a:tcPr marL="91423" marR="91423" marT="43339" marB="433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30.03.18</a:t>
                      </a:r>
                    </a:p>
                  </a:txBody>
                  <a:tcPr marL="91423" marR="91423" marT="43339" marB="433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3.5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«Сохраним учебник»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10.04.18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16.05.18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3.6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Акция, посвященная Международному  дню Земли  «Помоги природе делом!»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10.04.18</a:t>
                      </a:r>
                    </a:p>
                  </a:txBody>
                  <a:tcPr marL="91423" marR="91423"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29.04.18</a:t>
                      </a:r>
                    </a:p>
                  </a:txBody>
                  <a:tcPr marL="91423" marR="91423"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 исследовательских работ «Воспоминания ветеранов пионерского движения»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20.01.18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20.03.18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 социальной рекламы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Экодесант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30.01.18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02.03.18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3.9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рисунков, плакатов и баннеров «Макулатуру собираем – природу охраняем!»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12.03.18</a:t>
                      </a:r>
                    </a:p>
                  </a:txBody>
                  <a:tcPr marL="91423" marR="91423"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16.04.18</a:t>
                      </a:r>
                    </a:p>
                  </a:txBody>
                  <a:tcPr marL="91423" marR="91423" marT="45862" marB="45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3.10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 на лучший видеоролик (видеофильм) по сбору макулатуры в школе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17.03.18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28.04.18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7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347663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FD7CC233-0FC7-4FBB-A84B-BFC25508EF57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706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52" y="347662"/>
            <a:ext cx="8672513" cy="642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Основные блоки работ проекта                           </a:t>
            </a:r>
            <a:r>
              <a:rPr lang="ru-RU" sz="1600" dirty="0" smtClean="0"/>
              <a:t>(продолжение)</a:t>
            </a:r>
            <a:endParaRPr lang="ru-RU" sz="16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2427581"/>
              </p:ext>
            </p:extLst>
          </p:nvPr>
        </p:nvGraphicFramePr>
        <p:xfrm>
          <a:off x="376238" y="990600"/>
          <a:ext cx="8643937" cy="4187984"/>
        </p:xfrm>
        <a:graphic>
          <a:graphicData uri="http://schemas.openxmlformats.org/drawingml/2006/table">
            <a:tbl>
              <a:tblPr/>
              <a:tblGrid>
                <a:gridCol w="479350"/>
                <a:gridCol w="4004444"/>
                <a:gridCol w="792088"/>
                <a:gridCol w="795351"/>
                <a:gridCol w="257119"/>
                <a:gridCol w="208322"/>
                <a:gridCol w="230778"/>
                <a:gridCol w="230778"/>
                <a:gridCol w="230778"/>
                <a:gridCol w="230778"/>
                <a:gridCol w="230778"/>
                <a:gridCol w="230778"/>
                <a:gridCol w="230778"/>
                <a:gridCol w="230778"/>
                <a:gridCol w="261039"/>
              </a:tblGrid>
              <a:tr h="2237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35999" marR="35999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Креативный мастер-класс, выставка-ярмарка «Вторсырьё»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02.04.18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20.04.18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Организация соревновательного сбора макулатуры  в  образовательных учреждениях: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18.09.17</a:t>
                      </a:r>
                    </a:p>
                  </a:txBody>
                  <a:tcPr marL="91423" marR="91423" marT="43333" marB="43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20.06.18</a:t>
                      </a:r>
                    </a:p>
                  </a:txBody>
                  <a:tcPr marL="91423" marR="91423" marT="43333" marB="43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38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общеобразовательных учреждениях 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18.09.17</a:t>
                      </a:r>
                    </a:p>
                  </a:txBody>
                  <a:tcPr marL="91423" marR="91423" marT="43333" marB="43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20.06.18</a:t>
                      </a:r>
                    </a:p>
                  </a:txBody>
                  <a:tcPr marL="91423" marR="91423" marT="43333" marB="43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28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4.2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дошкольных учреждениях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18.09.17</a:t>
                      </a:r>
                    </a:p>
                  </a:txBody>
                  <a:tcPr marL="91423" marR="91423" marT="43333" marB="43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20.06.18</a:t>
                      </a:r>
                    </a:p>
                  </a:txBody>
                  <a:tcPr marL="91423" marR="91423" marT="43333" marB="43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16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Организация</a:t>
                      </a:r>
                      <a:r>
                        <a:rPr lang="ru-RU" sz="1100" b="1" baseline="0" dirty="0" smtClean="0">
                          <a:latin typeface="+mn-lt"/>
                          <a:cs typeface="Arial" pitchFamily="34" charset="0"/>
                        </a:rPr>
                        <a:t> образовательными учреждениями вывоза макулатуры и сдачи её в пункты приема 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02.10.17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20.06.18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Оформление  в образовательных учреждениях стендов (</a:t>
                      </a:r>
                      <a:r>
                        <a:rPr lang="ru-RU" sz="1100" b="1" dirty="0" err="1" smtClean="0">
                          <a:latin typeface="+mn-lt"/>
                          <a:cs typeface="Arial" pitchFamily="34" charset="0"/>
                        </a:rPr>
                        <a:t>лепбуков</a:t>
                      </a: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)</a:t>
                      </a:r>
                      <a:r>
                        <a:rPr lang="ru-RU" sz="1100" b="1" baseline="0" dirty="0" smtClean="0">
                          <a:latin typeface="+mn-lt"/>
                          <a:cs typeface="Arial" pitchFamily="34" charset="0"/>
                        </a:rPr>
                        <a:t> о проведении сбора макулатуры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13.11.17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25.04.18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Формирование рейтинга образовательных учреждений по итогам сдачи  макулатуры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17.04.18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8.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Направление финансовых средств от сдачи макулатуры на поощрение детей, ландшафтное благоустройство, укрепление материально-технической базы  общеобразовательных учреждений 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16.10. 17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9.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Проведение торжественного мероприятия, посвященного подведению итогов  реализации проекта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15.05.18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Анализ эффективности реализации проекта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30.06.18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30.06.18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14.08.17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30.06.18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077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347663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FD7CC233-0FC7-4FBB-A84B-BFC25508EF57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3" y="290840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4349814"/>
              </p:ext>
            </p:extLst>
          </p:nvPr>
        </p:nvGraphicFramePr>
        <p:xfrm>
          <a:off x="377824" y="764704"/>
          <a:ext cx="8640764" cy="6023922"/>
        </p:xfrm>
        <a:graphic>
          <a:graphicData uri="http://schemas.openxmlformats.org/drawingml/2006/table">
            <a:tbl>
              <a:tblPr/>
              <a:tblGrid>
                <a:gridCol w="483570"/>
                <a:gridCol w="4142654"/>
                <a:gridCol w="648072"/>
                <a:gridCol w="576064"/>
                <a:gridCol w="576064"/>
                <a:gridCol w="576064"/>
                <a:gridCol w="576064"/>
                <a:gridCol w="540291"/>
                <a:gridCol w="521921"/>
              </a:tblGrid>
              <a:tr h="127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25" marR="91425" marT="47826" marB="47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25" marR="91425" marT="47826" marB="47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федераль-ный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областной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городского округа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средства хоз. субъекта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заемные средства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Подготовительный этап: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Включение в воспитательные планы работы  общеобразовательных учреждений мероприятий по сбору макулатуры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1.2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Разработка Положения о сборе макулатуры в образовательных учреждениях 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1.3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Разработка афиши в общеобразовательных учреждениях  об участии   в акциях по сбору макулатуры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2.</a:t>
                      </a:r>
                      <a:endParaRPr lang="ru-RU" sz="1100" b="1" dirty="0"/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Информирование детей и их родителей о сборе макулатуры (о проводимых мероприятиях проекта, размещение  рейтинга классов по итогам сбора макулатуры  на сайтах школ, рейтинга образовательных учреждений – на сайте управления образования)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Организация и проведение акций, конкурсов и выставки-ярмарки в образовательных учреждениях: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10,0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«Макулатурный десант»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3.2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«Ненужных газет не бывает»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3.3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Акция «Книга в дар библиотеке»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3.4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«Подарим бумаге вторую жизнь»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3.5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 «Сохраним учебник»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3.6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Акция, посвященная Международному  дню Земли  «Помоги природе делом!»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3.7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 исследовательских работ «Воспоминания ветеранов пионерского движения»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 социальной рекламы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Экодесант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3,0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3.9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рисунков, плакатов и баннеров «Макулатуру собираем – природу охраняем!»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5,0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3.10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Конкурс  на лучший видеоролик (видеофильм) по сбору макулатуры в школе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970169" y="6493351"/>
            <a:ext cx="347662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D99AE0D8-E821-4FA8-8E03-9824329DED9C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b="1" dirty="0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2" y="290840"/>
            <a:ext cx="8601237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Бюджет </a:t>
            </a:r>
            <a:r>
              <a:rPr lang="ru-RU" sz="3000" dirty="0" smtClean="0"/>
              <a:t>проекта                                   </a:t>
            </a:r>
            <a:r>
              <a:rPr lang="ru-RU" sz="2000" dirty="0" smtClean="0"/>
              <a:t>(продолжение)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6676752"/>
              </p:ext>
            </p:extLst>
          </p:nvPr>
        </p:nvGraphicFramePr>
        <p:xfrm>
          <a:off x="377824" y="815463"/>
          <a:ext cx="8640764" cy="4301014"/>
        </p:xfrm>
        <a:graphic>
          <a:graphicData uri="http://schemas.openxmlformats.org/drawingml/2006/table">
            <a:tbl>
              <a:tblPr/>
              <a:tblGrid>
                <a:gridCol w="483570"/>
                <a:gridCol w="4142654"/>
                <a:gridCol w="648072"/>
                <a:gridCol w="576064"/>
                <a:gridCol w="576064"/>
                <a:gridCol w="576064"/>
                <a:gridCol w="576064"/>
                <a:gridCol w="540291"/>
                <a:gridCol w="521921"/>
              </a:tblGrid>
              <a:tr h="127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25" marR="91425" marT="47826" marB="47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25" marR="91425" marT="47826" marB="47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федераль-ный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областной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городского округа</a:t>
                      </a:r>
                    </a:p>
                  </a:txBody>
                  <a:tcPr marL="36002" marR="36002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средства хоз. субъекта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заемные средства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Креативный мастер-класс, выставка-ярмарка «Вторсырьё»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2,0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Организация соревновательного сбора макулатуры  среди классов в общеобразовательных учреждениях: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4.1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общеобразовательных учреждениях 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4.2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дошкольных учреждениях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Организация</a:t>
                      </a:r>
                      <a:r>
                        <a:rPr lang="ru-RU" sz="1100" b="1" baseline="0" dirty="0" smtClean="0">
                          <a:latin typeface="+mn-lt"/>
                          <a:cs typeface="Arial" pitchFamily="34" charset="0"/>
                        </a:rPr>
                        <a:t> образовательными учреждениями вывоза макулатуры и сдачи её в пункты приема 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Оформление  в образовательных учреждениях стендов (</a:t>
                      </a:r>
                      <a:r>
                        <a:rPr lang="ru-RU" sz="1100" b="1" dirty="0" err="1" smtClean="0">
                          <a:latin typeface="+mn-lt"/>
                          <a:cs typeface="Arial" pitchFamily="34" charset="0"/>
                        </a:rPr>
                        <a:t>лепбуков</a:t>
                      </a:r>
                      <a:r>
                        <a:rPr lang="ru-RU" sz="1100" b="1" dirty="0" smtClean="0">
                          <a:latin typeface="+mn-lt"/>
                          <a:cs typeface="Arial" pitchFamily="34" charset="0"/>
                        </a:rPr>
                        <a:t>)</a:t>
                      </a:r>
                      <a:r>
                        <a:rPr lang="ru-RU" sz="1100" b="1" baseline="0" dirty="0" smtClean="0">
                          <a:latin typeface="+mn-lt"/>
                          <a:cs typeface="Arial" pitchFamily="34" charset="0"/>
                        </a:rPr>
                        <a:t> о проведении сбора макулатуры</a:t>
                      </a:r>
                      <a:endParaRPr lang="ru-RU" sz="11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</a:t>
                      </a:r>
                    </a:p>
                  </a:txBody>
                  <a:tcPr marL="91423" marR="91423" marT="43335" marB="43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Формирование рейтинга образовательных учреждений по итогам сдачи  макулатуры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8.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Направление финансовых средств от сдачи макулатуры на поощрение детей, ландшафтное благоустройство, укрепление материально-технической базы  общеобразовательных учреждений 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210,0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210,0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9.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Проведение торжественного мероприятия, посвященного подведению итогов  реализации проекта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33,0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8,0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10.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Анализ эффективности реализации проекта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91426" marR="91426" marT="45867" marB="458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253,0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18,0</a:t>
                      </a:r>
                    </a:p>
                  </a:txBody>
                  <a:tcPr marL="36002" marR="71996" marT="47822" marB="478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235,0</a:t>
                      </a:r>
                    </a:p>
                  </a:txBody>
                  <a:tcPr marL="36002" marR="719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D99AE0D8-E821-4FA8-8E03-9824329DED9C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b="1" dirty="0">
              <a:solidFill>
                <a:srgbClr val="2326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813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3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76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Формы участия бюджетов в реализации проекта</a:t>
            </a:r>
            <a:endParaRPr lang="ru-RU" sz="2400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8A862B2-816A-4710-ADE7-1EEAB80E8DED}" type="slidenum">
              <a:rPr lang="ru-RU" altLang="ru-RU" sz="140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2045126"/>
              </p:ext>
            </p:extLst>
          </p:nvPr>
        </p:nvGraphicFramePr>
        <p:xfrm>
          <a:off x="431800" y="1184275"/>
          <a:ext cx="8561388" cy="5435477"/>
        </p:xfrm>
        <a:graphic>
          <a:graphicData uri="http://schemas.openxmlformats.org/drawingml/2006/table">
            <a:tbl>
              <a:tblPr/>
              <a:tblGrid>
                <a:gridCol w="1421738"/>
                <a:gridCol w="2845078"/>
                <a:gridCol w="1457235"/>
                <a:gridCol w="1333851"/>
                <a:gridCol w="1503486"/>
              </a:tblGrid>
              <a:tr h="27371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Бюджетное финансирование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712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Размер участия бюджета, тыс. 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442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Федеральный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Областной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Губкинского городского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Прямое бюджетное финансирование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Муниципальная программа «Развитие образования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Губкинского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городского округа на 2014-2020 годы», подпрограмма  3 «</a:t>
                      </a: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дополнительного образования детей, поддержка талантливых и одаренных детей»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18,0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Дороги</a:t>
                      </a:r>
                      <a:endParaRPr kumimoji="0" lang="ru-RU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                                         ИТОГО: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18,0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4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Программы государственной поддержки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9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Финансовые вложения, тыс. руб.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Электроэнергия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Газоснабжение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Водоснабжение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Гарантии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Залоги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Земельный  участок: Губкинский городской округ</a:t>
                      </a:r>
                      <a:endParaRPr kumimoji="0" lang="ru-RU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44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1757</Words>
  <Application>Microsoft Office PowerPoint</Application>
  <PresentationFormat>Экран (4:3)</PresentationFormat>
  <Paragraphs>659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проекта Возрождение  традиций  полезных коллективно-творческих дел                   на примере сбора макулатуры  в образовательных учреждениях Губкинского городского округа («Макулатуру собираем – природу охраняем!»)</vt:lpstr>
      <vt:lpstr>Введение в предметную область (описание ситуации «как есть»)</vt:lpstr>
      <vt:lpstr>Цель и результат проекта</vt:lpstr>
      <vt:lpstr>Введение в предметную область (описание ситуации «как будет»)</vt:lpstr>
      <vt:lpstr>Основные блоки работ проекта</vt:lpstr>
      <vt:lpstr>Основные блоки работ проекта                           (продолжение)</vt:lpstr>
      <vt:lpstr>Бюджет проекта</vt:lpstr>
      <vt:lpstr>Бюджет проекта                                   (продолжение)</vt:lpstr>
      <vt:lpstr>Формы участия бюджетов в реализации проекта</vt:lpstr>
      <vt:lpstr>Показатели социальной, БЮДЖЕТНОЙ и экономической эффективности проекта </vt:lpstr>
      <vt:lpstr>Команда проекта</vt:lpstr>
      <vt:lpstr>Контактные данные: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Возрождение  традиций  полезных коллективно-творческих дел                   на примере сбора макулатуры  в образовательных учреждениях Губкинского городского округа («Макулатуру собираем – природу охраняем!»)</dc:title>
  <dc:creator>Оксана Лазаренко</dc:creator>
  <cp:lastModifiedBy>Admin</cp:lastModifiedBy>
  <cp:revision>20</cp:revision>
  <dcterms:created xsi:type="dcterms:W3CDTF">2017-08-14T06:35:29Z</dcterms:created>
  <dcterms:modified xsi:type="dcterms:W3CDTF">2017-08-29T14:37:49Z</dcterms:modified>
</cp:coreProperties>
</file>